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</p:sldIdLst>
  <p:sldSz cx="18288000" cy="10287000"/>
  <p:notesSz cx="6858000" cy="9144000"/>
  <p:embeddedFontLst>
    <p:embeddedFont>
      <p:font typeface="Aspekta" panose="020B0604020202020204" charset="0"/>
      <p:regular r:id="rId12"/>
    </p:embeddedFont>
    <p:embeddedFont>
      <p:font typeface="Aspekta 450" pitchFamily="2" charset="0"/>
      <p:regular r:id="rId13"/>
    </p:embeddedFont>
    <p:embeddedFont>
      <p:font typeface="Aspekta Medium" panose="020B0604020202020204" charset="0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0716"/>
    <a:srgbClr val="E9DF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0" d="100"/>
          <a:sy n="50" d="100"/>
        </p:scale>
        <p:origin x="72" y="2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DF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4071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>
            <a:extLst>
              <a:ext uri="{FF2B5EF4-FFF2-40B4-BE49-F238E27FC236}">
                <a16:creationId xmlns:a16="http://schemas.microsoft.com/office/drawing/2014/main" id="{85E9F75B-E723-2380-FA98-A30C1C7D1105}"/>
              </a:ext>
            </a:extLst>
          </p:cNvPr>
          <p:cNvSpPr/>
          <p:nvPr/>
        </p:nvSpPr>
        <p:spPr>
          <a:xfrm>
            <a:off x="5067179" y="0"/>
            <a:ext cx="14783313" cy="14409141"/>
          </a:xfrm>
          <a:custGeom>
            <a:avLst/>
            <a:gdLst/>
            <a:ahLst/>
            <a:cxnLst/>
            <a:rect l="l" t="t" r="r" b="b"/>
            <a:pathLst>
              <a:path w="14783313" h="14409141">
                <a:moveTo>
                  <a:pt x="0" y="0"/>
                </a:moveTo>
                <a:lnTo>
                  <a:pt x="14783313" y="0"/>
                </a:lnTo>
                <a:lnTo>
                  <a:pt x="14783313" y="14409141"/>
                </a:lnTo>
                <a:lnTo>
                  <a:pt x="0" y="144091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42000"/>
            </a:blip>
            <a:stretch>
              <a:fillRect l="-7709" t="-11062" r="-205879" b="-11062"/>
            </a:stretch>
          </a:blipFill>
        </p:spPr>
        <p:txBody>
          <a:bodyPr/>
          <a:lstStyle/>
          <a:p>
            <a:endParaRPr lang="en-US" noProof="0" dirty="0"/>
          </a:p>
        </p:txBody>
      </p:sp>
      <p:sp>
        <p:nvSpPr>
          <p:cNvPr id="8" name="Freeform 3">
            <a:extLst>
              <a:ext uri="{FF2B5EF4-FFF2-40B4-BE49-F238E27FC236}">
                <a16:creationId xmlns:a16="http://schemas.microsoft.com/office/drawing/2014/main" id="{3CFEDFFC-B0BD-A509-8F39-40AFFD54D0B5}"/>
              </a:ext>
            </a:extLst>
          </p:cNvPr>
          <p:cNvSpPr/>
          <p:nvPr/>
        </p:nvSpPr>
        <p:spPr>
          <a:xfrm>
            <a:off x="14481932" y="8371857"/>
            <a:ext cx="2777368" cy="886443"/>
          </a:xfrm>
          <a:custGeom>
            <a:avLst/>
            <a:gdLst/>
            <a:ahLst/>
            <a:cxnLst/>
            <a:rect l="l" t="t" r="r" b="b"/>
            <a:pathLst>
              <a:path w="2777368" h="886443">
                <a:moveTo>
                  <a:pt x="0" y="0"/>
                </a:moveTo>
                <a:lnTo>
                  <a:pt x="2777368" y="0"/>
                </a:lnTo>
                <a:lnTo>
                  <a:pt x="2777368" y="886443"/>
                </a:lnTo>
                <a:lnTo>
                  <a:pt x="0" y="88644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 noProof="0" dirty="0"/>
          </a:p>
        </p:txBody>
      </p:sp>
      <p:sp>
        <p:nvSpPr>
          <p:cNvPr id="2" name="TextBox 4">
            <a:extLst>
              <a:ext uri="{FF2B5EF4-FFF2-40B4-BE49-F238E27FC236}">
                <a16:creationId xmlns:a16="http://schemas.microsoft.com/office/drawing/2014/main" id="{F19FB2B7-6D8F-9838-B65E-32BD0A2F9FC7}"/>
              </a:ext>
            </a:extLst>
          </p:cNvPr>
          <p:cNvSpPr txBox="1"/>
          <p:nvPr/>
        </p:nvSpPr>
        <p:spPr>
          <a:xfrm>
            <a:off x="693167" y="2105855"/>
            <a:ext cx="13170872" cy="18235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14989"/>
              </a:lnSpc>
              <a:spcBef>
                <a:spcPct val="0"/>
              </a:spcBef>
            </a:pPr>
            <a:r>
              <a:rPr lang="en-US" sz="10706" b="1" noProof="0" dirty="0">
                <a:solidFill>
                  <a:schemeClr val="accent6"/>
                </a:solidFill>
                <a:latin typeface="Aspekta Medium" panose="020B0604020202020204" charset="0"/>
                <a:ea typeface="Aspekta 1 Medium"/>
                <a:cs typeface="Aspekta 1 Medium"/>
                <a:sym typeface="Aspekta 1 Medium"/>
              </a:rPr>
              <a:t>VOTING GUIDE</a:t>
            </a: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0850596F-686D-D0F0-0E3A-8936EC440A08}"/>
              </a:ext>
            </a:extLst>
          </p:cNvPr>
          <p:cNvSpPr txBox="1"/>
          <p:nvPr/>
        </p:nvSpPr>
        <p:spPr>
          <a:xfrm>
            <a:off x="693167" y="4005603"/>
            <a:ext cx="10355833" cy="115576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9541"/>
              </a:lnSpc>
              <a:spcBef>
                <a:spcPct val="0"/>
              </a:spcBef>
            </a:pPr>
            <a:r>
              <a:rPr lang="en-US" sz="6815" noProof="0" dirty="0">
                <a:solidFill>
                  <a:schemeClr val="accent6"/>
                </a:solidFill>
                <a:latin typeface="Aspekta Medium" panose="020B0604020202020204" charset="0"/>
                <a:ea typeface="Aspekta 1"/>
                <a:cs typeface="Aspekta 1"/>
                <a:sym typeface="Aspekta 1"/>
              </a:rPr>
              <a:t>How to vote with Eligo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16E1716A-81C2-9876-20B3-FE481A0897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52400"/>
            <a:ext cx="18395305" cy="10294620"/>
          </a:xfrm>
          <a:prstGeom prst="rect">
            <a:avLst/>
          </a:prstGeom>
        </p:spPr>
      </p:pic>
      <p:sp>
        <p:nvSpPr>
          <p:cNvPr id="3" name="Viale Monte Nero 17, Milano +02 80511 31 contact@eligovote.com…">
            <a:extLst>
              <a:ext uri="{FF2B5EF4-FFF2-40B4-BE49-F238E27FC236}">
                <a16:creationId xmlns:a16="http://schemas.microsoft.com/office/drawing/2014/main" id="{7671B207-4263-7583-5DA4-6CABC821D9D1}"/>
              </a:ext>
            </a:extLst>
          </p:cNvPr>
          <p:cNvSpPr txBox="1">
            <a:spLocks/>
          </p:cNvSpPr>
          <p:nvPr/>
        </p:nvSpPr>
        <p:spPr>
          <a:xfrm>
            <a:off x="381000" y="8941450"/>
            <a:ext cx="5965230" cy="110799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 sz="2200">
                <a:solidFill>
                  <a:srgbClr val="FFFFFF"/>
                </a:solidFill>
              </a:defRPr>
            </a:pPr>
            <a:br>
              <a:rPr lang="en-US" sz="2200" noProof="0" dirty="0">
                <a:solidFill>
                  <a:srgbClr val="FFFFFF"/>
                </a:solidFill>
                <a:latin typeface="Aspekta 450" pitchFamily="2" charset="0"/>
              </a:rPr>
            </a:br>
            <a:r>
              <a:rPr lang="en-US" sz="1800" noProof="0" dirty="0">
                <a:solidFill>
                  <a:srgbClr val="FFFFFF"/>
                </a:solidFill>
                <a:latin typeface="Aspekta 450" pitchFamily="2" charset="0"/>
              </a:rPr>
              <a:t>Copyright © 2026 ELIGO | ID Technology </a:t>
            </a:r>
            <a:r>
              <a:rPr lang="en-US" sz="1800" noProof="0" dirty="0" err="1">
                <a:solidFill>
                  <a:srgbClr val="FFFFFF"/>
                </a:solidFill>
                <a:latin typeface="Aspekta 450" pitchFamily="2" charset="0"/>
              </a:rPr>
              <a:t>S.r.l</a:t>
            </a:r>
            <a:r>
              <a:rPr lang="en-US" sz="1800" noProof="0" dirty="0">
                <a:solidFill>
                  <a:srgbClr val="FFFFFF"/>
                </a:solidFill>
                <a:latin typeface="Aspekta 450" pitchFamily="2" charset="0"/>
              </a:rPr>
              <a:t>.</a:t>
            </a:r>
            <a:br>
              <a:rPr lang="en-US" sz="2200" noProof="0" dirty="0">
                <a:solidFill>
                  <a:srgbClr val="FFFFFF"/>
                </a:solidFill>
                <a:latin typeface="Aspekta 450" pitchFamily="2" charset="0"/>
              </a:rPr>
            </a:br>
            <a:endParaRPr lang="en-US" sz="2200" noProof="0" dirty="0">
              <a:solidFill>
                <a:srgbClr val="FFFFFF"/>
              </a:solidFill>
              <a:latin typeface="Aspekta 450" pitchFamily="2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D655D5C8-E0C9-1CF3-A8D8-933F316C34B2}"/>
              </a:ext>
            </a:extLst>
          </p:cNvPr>
          <p:cNvSpPr txBox="1"/>
          <p:nvPr/>
        </p:nvSpPr>
        <p:spPr>
          <a:xfrm>
            <a:off x="2002830" y="1470288"/>
            <a:ext cx="13868400" cy="3645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5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The 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D90000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online voting platform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 is offered by 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D90000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Eligo Voting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.</a:t>
            </a:r>
          </a:p>
          <a:p>
            <a:pPr marL="0" marR="0" lvl="0" indent="0" algn="ctr" defTabSz="914400" rtl="0" eaLnBrk="1" fontAlgn="auto" latinLnBrk="0" hangingPunct="1">
              <a:lnSpc>
                <a:spcPts val="5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E0DFCA"/>
              </a:solidFill>
              <a:effectLst/>
              <a:uLnTx/>
              <a:uFillTx/>
              <a:latin typeface="Aspekta"/>
              <a:ea typeface="Aspekta"/>
              <a:cs typeface="Aspekta"/>
              <a:sym typeface="Aspekta"/>
            </a:endParaRPr>
          </a:p>
          <a:p>
            <a:pPr marL="0" marR="0" lvl="0" indent="0" algn="ctr" defTabSz="914400" rtl="0" eaLnBrk="1" fontAlgn="auto" latinLnBrk="0" hangingPunct="1">
              <a:lnSpc>
                <a:spcPts val="56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Thousands of organizations depend on Eligo for the 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D90000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digital management 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of remote, in-person, or hybrid 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D90000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voting 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and 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D90000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meetings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.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/>
        </p:nvSpPr>
        <p:spPr>
          <a:xfrm>
            <a:off x="0" y="6720793"/>
            <a:ext cx="18288000" cy="29414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874"/>
              </a:lnSpc>
            </a:pPr>
            <a:r>
              <a:rPr lang="en-US" sz="4196" b="1" noProof="0" dirty="0">
                <a:solidFill>
                  <a:srgbClr val="D90000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Eligo is the secure and intuitive electronic voting platform</a:t>
            </a:r>
          </a:p>
          <a:p>
            <a:pPr marL="0" lvl="0" indent="0" algn="ctr">
              <a:lnSpc>
                <a:spcPts val="5874"/>
              </a:lnSpc>
            </a:pPr>
            <a:endParaRPr lang="en-US" sz="4196" b="1" noProof="0" dirty="0">
              <a:solidFill>
                <a:srgbClr val="D90000"/>
              </a:solidFill>
              <a:latin typeface="Aspekta Medium"/>
              <a:ea typeface="Aspekta Medium"/>
              <a:cs typeface="Aspekta Medium"/>
              <a:sym typeface="Aspekta Medium"/>
            </a:endParaRPr>
          </a:p>
          <a:p>
            <a:pPr marL="0" lvl="0" indent="0" algn="ctr">
              <a:lnSpc>
                <a:spcPts val="5874"/>
              </a:lnSpc>
              <a:spcBef>
                <a:spcPct val="0"/>
              </a:spcBef>
            </a:pPr>
            <a:r>
              <a:rPr lang="en-US" sz="4196" b="1" noProof="0" dirty="0">
                <a:solidFill>
                  <a:srgbClr val="690D22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 The flexible and reliable solution that simplifies voting operations, promoting democratic participation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44544F78-1D3A-DE29-7885-99FB3FF020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5204" y="1481000"/>
            <a:ext cx="8457591" cy="3212894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5"/>
          <p:cNvSpPr txBox="1"/>
          <p:nvPr/>
        </p:nvSpPr>
        <p:spPr>
          <a:xfrm>
            <a:off x="12203888" y="2075385"/>
            <a:ext cx="4094771" cy="63665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040"/>
              </a:lnSpc>
            </a:pP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You will receive your </a:t>
            </a:r>
            <a:r>
              <a:rPr lang="en-US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credentials </a:t>
            </a: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and the </a:t>
            </a:r>
            <a:r>
              <a:rPr lang="en-US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link </a:t>
            </a: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to access the platform by email</a:t>
            </a:r>
          </a:p>
          <a:p>
            <a:pPr marL="0" lvl="0" indent="0" algn="ctr">
              <a:lnSpc>
                <a:spcPts val="5040"/>
              </a:lnSpc>
            </a:pPr>
            <a:endParaRPr lang="en-US" sz="3600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5040"/>
              </a:lnSpc>
            </a:pPr>
            <a:endParaRPr lang="en-US" sz="3600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5040"/>
              </a:lnSpc>
            </a:pP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Once the voting is open, click on</a:t>
            </a:r>
          </a:p>
          <a:p>
            <a:pPr marL="0" lvl="0" indent="0" algn="ctr">
              <a:lnSpc>
                <a:spcPts val="5040"/>
              </a:lnSpc>
            </a:pP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“</a:t>
            </a:r>
            <a:r>
              <a:rPr lang="en-US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Sign in</a:t>
            </a: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</a:t>
            </a:r>
          </a:p>
        </p:txBody>
      </p:sp>
      <p:pic>
        <p:nvPicPr>
          <p:cNvPr id="18" name="Immagine 17">
            <a:extLst>
              <a:ext uri="{FF2B5EF4-FFF2-40B4-BE49-F238E27FC236}">
                <a16:creationId xmlns:a16="http://schemas.microsoft.com/office/drawing/2014/main" id="{E0B91C1D-28F6-2AE4-70DC-6C6E0887D7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8" y="0"/>
            <a:ext cx="11248601" cy="10268434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7"/>
          <p:cNvSpPr txBox="1"/>
          <p:nvPr/>
        </p:nvSpPr>
        <p:spPr>
          <a:xfrm>
            <a:off x="-28203" y="7277397"/>
            <a:ext cx="18344407" cy="16802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240"/>
              </a:lnSpc>
            </a:pPr>
            <a:endParaRPr lang="en-US" noProof="0" dirty="0"/>
          </a:p>
          <a:p>
            <a:pPr marL="0" lvl="0" indent="0" algn="ctr">
              <a:lnSpc>
                <a:spcPts val="3240"/>
              </a:lnSpc>
            </a:pP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You will be on the voting system login page</a:t>
            </a:r>
          </a:p>
          <a:p>
            <a:pPr marL="0" lvl="0" indent="0" algn="ctr">
              <a:lnSpc>
                <a:spcPts val="3240"/>
              </a:lnSpc>
            </a:pPr>
            <a:endParaRPr lang="en-US" sz="3600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3240"/>
              </a:lnSpc>
            </a:pP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Enter your </a:t>
            </a:r>
            <a:r>
              <a:rPr lang="en-US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username </a:t>
            </a: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and </a:t>
            </a:r>
            <a:r>
              <a:rPr lang="en-US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password </a:t>
            </a: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in the form and click on “</a:t>
            </a:r>
            <a:r>
              <a:rPr lang="en-US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LOGIN</a:t>
            </a: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</a:t>
            </a: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B065C499-A7AB-57B1-EBC5-71B57D7506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3" b="-1"/>
          <a:stretch>
            <a:fillRect/>
          </a:stretch>
        </p:blipFill>
        <p:spPr>
          <a:xfrm>
            <a:off x="-28204" y="0"/>
            <a:ext cx="18316203" cy="6698070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0" y="7163352"/>
            <a:ext cx="18288000" cy="16802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240"/>
              </a:lnSpc>
            </a:pPr>
            <a:endParaRPr lang="en-US" noProof="0" dirty="0"/>
          </a:p>
          <a:p>
            <a:pPr marL="0" lvl="0" indent="0" algn="ctr">
              <a:lnSpc>
                <a:spcPts val="3240"/>
              </a:lnSpc>
            </a:pP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You will observe the digital ballot box, which allows you to view the ballots</a:t>
            </a:r>
          </a:p>
          <a:p>
            <a:pPr marL="0" lvl="0" indent="0" algn="ctr">
              <a:lnSpc>
                <a:spcPts val="3240"/>
              </a:lnSpc>
            </a:pPr>
            <a:endParaRPr lang="en-US" sz="3600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3240"/>
              </a:lnSpc>
            </a:pP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Click the “</a:t>
            </a:r>
            <a:r>
              <a:rPr lang="en-US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VOTE</a:t>
            </a: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button for the initial ballot</a:t>
            </a:r>
          </a:p>
        </p:txBody>
      </p:sp>
      <p:sp>
        <p:nvSpPr>
          <p:cNvPr id="4" name="Freeform 4"/>
          <p:cNvSpPr/>
          <p:nvPr/>
        </p:nvSpPr>
        <p:spPr>
          <a:xfrm>
            <a:off x="-37308" y="0"/>
            <a:ext cx="18288000" cy="6970407"/>
          </a:xfrm>
          <a:custGeom>
            <a:avLst/>
            <a:gdLst/>
            <a:ahLst/>
            <a:cxnLst/>
            <a:rect l="l" t="t" r="r" b="b"/>
            <a:pathLst>
              <a:path w="18288000" h="6970407">
                <a:moveTo>
                  <a:pt x="0" y="0"/>
                </a:moveTo>
                <a:lnTo>
                  <a:pt x="18288000" y="0"/>
                </a:lnTo>
                <a:lnTo>
                  <a:pt x="18288000" y="6970407"/>
                </a:lnTo>
                <a:lnTo>
                  <a:pt x="0" y="697040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10690" b="-8392"/>
            </a:stretch>
          </a:blipFill>
        </p:spPr>
        <p:txBody>
          <a:bodyPr/>
          <a:lstStyle/>
          <a:p>
            <a:endParaRPr lang="en-US" noProof="0" dirty="0"/>
          </a:p>
        </p:txBody>
      </p:sp>
    </p:spTree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703133" y="952500"/>
            <a:ext cx="6798896" cy="12611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040"/>
              </a:lnSpc>
            </a:pP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Details regarding the ballot paper</a:t>
            </a:r>
          </a:p>
        </p:txBody>
      </p:sp>
      <p:sp>
        <p:nvSpPr>
          <p:cNvPr id="4" name="Freeform 4"/>
          <p:cNvSpPr/>
          <p:nvPr/>
        </p:nvSpPr>
        <p:spPr>
          <a:xfrm>
            <a:off x="0" y="3217890"/>
            <a:ext cx="18234445" cy="7069110"/>
          </a:xfrm>
          <a:custGeom>
            <a:avLst/>
            <a:gdLst/>
            <a:ahLst/>
            <a:cxnLst/>
            <a:rect l="l" t="t" r="r" b="b"/>
            <a:pathLst>
              <a:path w="18234445" h="7069110">
                <a:moveTo>
                  <a:pt x="0" y="0"/>
                </a:moveTo>
                <a:lnTo>
                  <a:pt x="18234445" y="0"/>
                </a:lnTo>
                <a:lnTo>
                  <a:pt x="18234445" y="7069109"/>
                </a:lnTo>
                <a:lnTo>
                  <a:pt x="0" y="706910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10510" b="-7507"/>
            </a:stretch>
          </a:blipFill>
        </p:spPr>
        <p:txBody>
          <a:bodyPr/>
          <a:lstStyle/>
          <a:p>
            <a:endParaRPr lang="en-US" noProof="0" dirty="0"/>
          </a:p>
        </p:txBody>
      </p:sp>
      <p:sp>
        <p:nvSpPr>
          <p:cNvPr id="5" name="Freeform 5"/>
          <p:cNvSpPr/>
          <p:nvPr/>
        </p:nvSpPr>
        <p:spPr>
          <a:xfrm rot="5951129">
            <a:off x="254297" y="2460541"/>
            <a:ext cx="2561250" cy="1271020"/>
          </a:xfrm>
          <a:custGeom>
            <a:avLst/>
            <a:gdLst/>
            <a:ahLst/>
            <a:cxnLst/>
            <a:rect l="l" t="t" r="r" b="b"/>
            <a:pathLst>
              <a:path w="2561250" h="1271020">
                <a:moveTo>
                  <a:pt x="0" y="0"/>
                </a:moveTo>
                <a:lnTo>
                  <a:pt x="2561250" y="0"/>
                </a:lnTo>
                <a:lnTo>
                  <a:pt x="2561250" y="1271021"/>
                </a:lnTo>
                <a:lnTo>
                  <a:pt x="0" y="127102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8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 noProof="0" dirty="0"/>
          </a:p>
        </p:txBody>
      </p:sp>
      <p:sp>
        <p:nvSpPr>
          <p:cNvPr id="6" name="Freeform 6"/>
          <p:cNvSpPr/>
          <p:nvPr/>
        </p:nvSpPr>
        <p:spPr>
          <a:xfrm rot="6516736" flipV="1">
            <a:off x="13818138" y="2501286"/>
            <a:ext cx="2528177" cy="1254608"/>
          </a:xfrm>
          <a:custGeom>
            <a:avLst/>
            <a:gdLst/>
            <a:ahLst/>
            <a:cxnLst/>
            <a:rect l="l" t="t" r="r" b="b"/>
            <a:pathLst>
              <a:path w="2528177" h="1254608">
                <a:moveTo>
                  <a:pt x="0" y="1254607"/>
                </a:moveTo>
                <a:lnTo>
                  <a:pt x="2528177" y="1254607"/>
                </a:lnTo>
                <a:lnTo>
                  <a:pt x="2528177" y="0"/>
                </a:lnTo>
                <a:lnTo>
                  <a:pt x="0" y="0"/>
                </a:lnTo>
                <a:lnTo>
                  <a:pt x="0" y="1254607"/>
                </a:lnTo>
                <a:close/>
              </a:path>
            </a:pathLst>
          </a:custGeom>
          <a:blipFill>
            <a:blip>
              <a:alphaModFix amt="8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 noProof="0" dirty="0"/>
          </a:p>
        </p:txBody>
      </p:sp>
      <p:sp>
        <p:nvSpPr>
          <p:cNvPr id="7" name="TextBox 7"/>
          <p:cNvSpPr txBox="1"/>
          <p:nvPr/>
        </p:nvSpPr>
        <p:spPr>
          <a:xfrm>
            <a:off x="11001217" y="952500"/>
            <a:ext cx="6699893" cy="6229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040"/>
              </a:lnSpc>
            </a:pP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Candidate roster</a:t>
            </a:r>
          </a:p>
        </p:txBody>
      </p:sp>
    </p:spTree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-22068" y="0"/>
            <a:ext cx="18288000" cy="7147108"/>
          </a:xfrm>
          <a:custGeom>
            <a:avLst/>
            <a:gdLst/>
            <a:ahLst/>
            <a:cxnLst/>
            <a:rect l="l" t="t" r="r" b="b"/>
            <a:pathLst>
              <a:path w="18288000" h="7147108">
                <a:moveTo>
                  <a:pt x="0" y="0"/>
                </a:moveTo>
                <a:lnTo>
                  <a:pt x="18288000" y="0"/>
                </a:lnTo>
                <a:lnTo>
                  <a:pt x="18288000" y="7147108"/>
                </a:lnTo>
                <a:lnTo>
                  <a:pt x="0" y="714710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10377" b="-6694"/>
            </a:stretch>
          </a:blipFill>
        </p:spPr>
        <p:txBody>
          <a:bodyPr/>
          <a:lstStyle/>
          <a:p>
            <a:endParaRPr lang="en-US" noProof="0" dirty="0"/>
          </a:p>
        </p:txBody>
      </p:sp>
      <p:sp>
        <p:nvSpPr>
          <p:cNvPr id="5" name="TextBox 5"/>
          <p:cNvSpPr txBox="1"/>
          <p:nvPr/>
        </p:nvSpPr>
        <p:spPr>
          <a:xfrm>
            <a:off x="1028700" y="6888142"/>
            <a:ext cx="15915429" cy="27485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040"/>
              </a:lnSpc>
            </a:pPr>
            <a:endParaRPr lang="en-US" noProof="0" dirty="0"/>
          </a:p>
          <a:p>
            <a:pPr marL="0" lvl="0" indent="0" algn="ctr">
              <a:lnSpc>
                <a:spcPts val="5040"/>
              </a:lnSpc>
            </a:pP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You must select the box corresponding to your </a:t>
            </a:r>
            <a:r>
              <a:rPr lang="en-US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preferred candidate</a:t>
            </a: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or choose “</a:t>
            </a:r>
            <a:r>
              <a:rPr lang="en-US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blank ballot</a:t>
            </a: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if you do not wish to indicate a preference</a:t>
            </a:r>
          </a:p>
          <a:p>
            <a:pPr marL="0" lvl="0" indent="0" algn="ctr">
              <a:lnSpc>
                <a:spcPts val="3240"/>
              </a:lnSpc>
            </a:pPr>
            <a:endParaRPr lang="en-US" sz="3600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2016"/>
              </a:lnSpc>
            </a:pP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 To proceed, click on “</a:t>
            </a:r>
            <a:r>
              <a:rPr lang="en-US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VOTE</a:t>
            </a: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</a:t>
            </a:r>
          </a:p>
        </p:txBody>
      </p:sp>
    </p:spTree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-6828" y="-114300"/>
            <a:ext cx="18288000" cy="7178098"/>
          </a:xfrm>
          <a:custGeom>
            <a:avLst/>
            <a:gdLst/>
            <a:ahLst/>
            <a:cxnLst/>
            <a:rect l="l" t="t" r="r" b="b"/>
            <a:pathLst>
              <a:path w="18288000" h="7178098">
                <a:moveTo>
                  <a:pt x="0" y="0"/>
                </a:moveTo>
                <a:lnTo>
                  <a:pt x="18288000" y="0"/>
                </a:lnTo>
                <a:lnTo>
                  <a:pt x="18288000" y="7178098"/>
                </a:lnTo>
                <a:lnTo>
                  <a:pt x="0" y="717809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9393" b="-6703"/>
            </a:stretch>
          </a:blipFill>
        </p:spPr>
        <p:txBody>
          <a:bodyPr/>
          <a:lstStyle/>
          <a:p>
            <a:endParaRPr lang="en-US" noProof="0" dirty="0"/>
          </a:p>
        </p:txBody>
      </p:sp>
      <p:sp>
        <p:nvSpPr>
          <p:cNvPr id="4" name="TextBox 4"/>
          <p:cNvSpPr txBox="1"/>
          <p:nvPr/>
        </p:nvSpPr>
        <p:spPr>
          <a:xfrm>
            <a:off x="770378" y="7273348"/>
            <a:ext cx="16747243" cy="24993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240"/>
              </a:lnSpc>
            </a:pPr>
            <a:endParaRPr lang="en-US" noProof="0" dirty="0"/>
          </a:p>
          <a:p>
            <a:pPr marL="0" lvl="0" indent="0" algn="ctr">
              <a:lnSpc>
                <a:spcPts val="3240"/>
              </a:lnSpc>
            </a:pP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You will arrive at the summary screen</a:t>
            </a:r>
          </a:p>
          <a:p>
            <a:pPr marL="0" lvl="0" indent="0" algn="ctr">
              <a:lnSpc>
                <a:spcPts val="3240"/>
              </a:lnSpc>
            </a:pPr>
            <a:endParaRPr lang="en-US" sz="3600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3240"/>
              </a:lnSpc>
            </a:pP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Review your selections</a:t>
            </a:r>
          </a:p>
          <a:p>
            <a:pPr marL="0" lvl="0" indent="0" algn="ctr">
              <a:lnSpc>
                <a:spcPts val="3240"/>
              </a:lnSpc>
            </a:pPr>
            <a:endParaRPr lang="en-US" sz="3600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3240"/>
              </a:lnSpc>
            </a:pP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Press “</a:t>
            </a:r>
            <a:r>
              <a:rPr lang="en-US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CONFIRM VOTE</a:t>
            </a: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to finalize your vote</a:t>
            </a:r>
          </a:p>
        </p:txBody>
      </p:sp>
    </p:spTree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7800584" y="960845"/>
            <a:ext cx="3086100" cy="612856"/>
            <a:chOff x="0" y="0"/>
            <a:chExt cx="812800" cy="161411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812800" cy="161411"/>
            </a:xfrm>
            <a:custGeom>
              <a:avLst/>
              <a:gdLst/>
              <a:ahLst/>
              <a:cxnLst/>
              <a:rect l="l" t="t" r="r" b="b"/>
              <a:pathLst>
                <a:path w="812800" h="161411">
                  <a:moveTo>
                    <a:pt x="0" y="0"/>
                  </a:moveTo>
                  <a:lnTo>
                    <a:pt x="812800" y="0"/>
                  </a:lnTo>
                  <a:lnTo>
                    <a:pt x="812800" y="161411"/>
                  </a:lnTo>
                  <a:lnTo>
                    <a:pt x="0" y="161411"/>
                  </a:lnTo>
                  <a:close/>
                </a:path>
              </a:pathLst>
            </a:custGeom>
            <a:solidFill>
              <a:srgbClr val="7F262C"/>
            </a:solidFill>
          </p:spPr>
          <p:txBody>
            <a:bodyPr/>
            <a:lstStyle/>
            <a:p>
              <a:endParaRPr lang="en-US" noProof="0" dirty="0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19050"/>
              <a:ext cx="812800" cy="18046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85"/>
                </a:lnSpc>
              </a:pPr>
              <a:endParaRPr lang="en-US" noProof="0" dirty="0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0"/>
            <a:ext cx="18288000" cy="7203219"/>
          </a:xfrm>
          <a:custGeom>
            <a:avLst/>
            <a:gdLst/>
            <a:ahLst/>
            <a:cxnLst/>
            <a:rect l="l" t="t" r="r" b="b"/>
            <a:pathLst>
              <a:path w="18288000" h="7203219">
                <a:moveTo>
                  <a:pt x="0" y="0"/>
                </a:moveTo>
                <a:lnTo>
                  <a:pt x="18288000" y="0"/>
                </a:lnTo>
                <a:lnTo>
                  <a:pt x="18288000" y="7203219"/>
                </a:lnTo>
                <a:lnTo>
                  <a:pt x="0" y="72032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8867" b="-6896"/>
            </a:stretch>
          </a:blipFill>
        </p:spPr>
        <p:txBody>
          <a:bodyPr/>
          <a:lstStyle/>
          <a:p>
            <a:endParaRPr lang="en-US" noProof="0" dirty="0"/>
          </a:p>
        </p:txBody>
      </p:sp>
      <p:sp>
        <p:nvSpPr>
          <p:cNvPr id="7" name="TextBox 7"/>
          <p:cNvSpPr txBox="1"/>
          <p:nvPr/>
        </p:nvSpPr>
        <p:spPr>
          <a:xfrm>
            <a:off x="0" y="7344595"/>
            <a:ext cx="18288000" cy="23407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116"/>
              </a:lnSpc>
            </a:pPr>
            <a:endParaRPr lang="en-US" noProof="0" dirty="0"/>
          </a:p>
          <a:p>
            <a:pPr marL="0" lvl="0" indent="0" algn="ctr">
              <a:lnSpc>
                <a:spcPts val="4644"/>
              </a:lnSpc>
            </a:pP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The vote will be recorded in the digital ballot box and will be irreversible</a:t>
            </a:r>
          </a:p>
          <a:p>
            <a:pPr marL="0" lvl="0" indent="0" algn="ctr">
              <a:lnSpc>
                <a:spcPts val="4644"/>
              </a:lnSpc>
            </a:pP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You must click on “</a:t>
            </a:r>
            <a:r>
              <a:rPr lang="en-US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NEXT VOTE</a:t>
            </a: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to proceed with the voting process</a:t>
            </a:r>
          </a:p>
          <a:p>
            <a:pPr marL="0" lvl="0" indent="0" algn="ctr">
              <a:lnSpc>
                <a:spcPts val="2952"/>
              </a:lnSpc>
            </a:pPr>
            <a:endParaRPr lang="en-US" sz="3600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2952"/>
              </a:lnSpc>
            </a:pP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“</a:t>
            </a:r>
            <a:r>
              <a:rPr lang="en-US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Close</a:t>
            </a:r>
            <a:r>
              <a:rPr lang="en-US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to conclude the voting process if there are no additional ballots to cast</a:t>
            </a:r>
          </a:p>
        </p:txBody>
      </p:sp>
    </p:spTree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Theme">
  <a:themeElements>
    <a:clrScheme name="ELIGO BRAND">
      <a:dk1>
        <a:srgbClr val="473E31"/>
      </a:dk1>
      <a:lt1>
        <a:sysClr val="window" lastClr="FFFFFF"/>
      </a:lt1>
      <a:dk2>
        <a:srgbClr val="83735D"/>
      </a:dk2>
      <a:lt2>
        <a:srgbClr val="E8E8E8"/>
      </a:lt2>
      <a:accent1>
        <a:srgbClr val="DA4141"/>
      </a:accent1>
      <a:accent2>
        <a:srgbClr val="97242B"/>
      </a:accent2>
      <a:accent3>
        <a:srgbClr val="801827"/>
      </a:accent3>
      <a:accent4>
        <a:srgbClr val="690D22"/>
      </a:accent4>
      <a:accent5>
        <a:srgbClr val="9A8B76"/>
      </a:accent5>
      <a:accent6>
        <a:srgbClr val="FEF7E8"/>
      </a:accent6>
      <a:hlink>
        <a:srgbClr val="467886"/>
      </a:hlink>
      <a:folHlink>
        <a:srgbClr val="96607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257</Words>
  <Application>Microsoft Office PowerPoint</Application>
  <PresentationFormat>Personalizzato</PresentationFormat>
  <Paragraphs>39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6" baseType="lpstr">
      <vt:lpstr>Aspekta Medium</vt:lpstr>
      <vt:lpstr>Arial</vt:lpstr>
      <vt:lpstr>Aspekta</vt:lpstr>
      <vt:lpstr>Aspekta 450</vt:lpstr>
      <vt:lpstr>Calibri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Voting Guide - Standard </dc:title>
  <cp:lastModifiedBy>Anna Nino</cp:lastModifiedBy>
  <cp:revision>8</cp:revision>
  <dcterms:created xsi:type="dcterms:W3CDTF">2006-08-16T00:00:00Z</dcterms:created>
  <dcterms:modified xsi:type="dcterms:W3CDTF">2026-06-18T15:44:57Z</dcterms:modified>
  <dc:identifier>DAGg8A-UL50</dc:identifier>
</cp:coreProperties>
</file>