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450" pitchFamily="2" charset="0"/>
      <p:regular r:id="rId13"/>
    </p:embeddedFont>
    <p:embeddedFont>
      <p:font typeface="Aspekta Medium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16"/>
    <a:srgbClr val="E9DFCA"/>
    <a:srgbClr val="7C5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72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D02B953-AA1F-D535-9165-694F10F42ACB}"/>
              </a:ext>
            </a:extLst>
          </p:cNvPr>
          <p:cNvSpPr/>
          <p:nvPr/>
        </p:nvSpPr>
        <p:spPr>
          <a:xfrm>
            <a:off x="5067179" y="0"/>
            <a:ext cx="14783313" cy="14409141"/>
          </a:xfrm>
          <a:custGeom>
            <a:avLst/>
            <a:gdLst/>
            <a:ahLst/>
            <a:cxnLst/>
            <a:rect l="l" t="t" r="r" b="b"/>
            <a:pathLst>
              <a:path w="14783313" h="14409141">
                <a:moveTo>
                  <a:pt x="0" y="0"/>
                </a:moveTo>
                <a:lnTo>
                  <a:pt x="14783313" y="0"/>
                </a:lnTo>
                <a:lnTo>
                  <a:pt x="14783313" y="14409141"/>
                </a:lnTo>
                <a:lnTo>
                  <a:pt x="0" y="144091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2000"/>
            </a:blip>
            <a:stretch>
              <a:fillRect l="-7709" t="-11062" r="-205879" b="-11062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4BEE9D8-9CC3-333F-3D4E-850FA519AEB4}"/>
              </a:ext>
            </a:extLst>
          </p:cNvPr>
          <p:cNvSpPr/>
          <p:nvPr/>
        </p:nvSpPr>
        <p:spPr>
          <a:xfrm>
            <a:off x="14481932" y="8371857"/>
            <a:ext cx="2777368" cy="886443"/>
          </a:xfrm>
          <a:custGeom>
            <a:avLst/>
            <a:gdLst/>
            <a:ahLst/>
            <a:cxnLst/>
            <a:rect l="l" t="t" r="r" b="b"/>
            <a:pathLst>
              <a:path w="2777368" h="886443">
                <a:moveTo>
                  <a:pt x="0" y="0"/>
                </a:moveTo>
                <a:lnTo>
                  <a:pt x="2777368" y="0"/>
                </a:lnTo>
                <a:lnTo>
                  <a:pt x="2777368" y="886443"/>
                </a:lnTo>
                <a:lnTo>
                  <a:pt x="0" y="8864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E13BD77-3696-41E8-CA8A-9F00F5D74D8B}"/>
              </a:ext>
            </a:extLst>
          </p:cNvPr>
          <p:cNvSpPr txBox="1"/>
          <p:nvPr/>
        </p:nvSpPr>
        <p:spPr>
          <a:xfrm>
            <a:off x="693167" y="2105855"/>
            <a:ext cx="13170872" cy="1823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4989"/>
              </a:lnSpc>
              <a:spcBef>
                <a:spcPct val="0"/>
              </a:spcBef>
            </a:pPr>
            <a:r>
              <a:rPr lang="en-US" sz="10706" b="1" noProof="0" dirty="0">
                <a:solidFill>
                  <a:schemeClr val="accent6"/>
                </a:solidFill>
                <a:latin typeface="Aspekta Medium" panose="020B0604020202020204" charset="0"/>
                <a:ea typeface="Aspekta 1 Medium"/>
                <a:cs typeface="Aspekta 1 Medium"/>
                <a:sym typeface="Aspekta 1 Medium"/>
              </a:rPr>
              <a:t>VOTING GUIDE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C5A913D6-35FF-39CC-5409-2685797DCFD0}"/>
              </a:ext>
            </a:extLst>
          </p:cNvPr>
          <p:cNvSpPr txBox="1"/>
          <p:nvPr/>
        </p:nvSpPr>
        <p:spPr>
          <a:xfrm>
            <a:off x="693167" y="4005603"/>
            <a:ext cx="10355833" cy="1155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541"/>
              </a:lnSpc>
              <a:spcBef>
                <a:spcPct val="0"/>
              </a:spcBef>
            </a:pPr>
            <a:r>
              <a:rPr lang="en-US" sz="6815" noProof="0" dirty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How to vote with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820D16D-2DB4-8C46-A47C-4F484ED2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95305" cy="10294620"/>
          </a:xfrm>
          <a:prstGeom prst="rect">
            <a:avLst/>
          </a:prstGeom>
        </p:spPr>
      </p:pic>
      <p:sp>
        <p:nvSpPr>
          <p:cNvPr id="3" name="Viale Monte Nero 17, Milano +02 80511 31 contact@eligovote.com…">
            <a:extLst>
              <a:ext uri="{FF2B5EF4-FFF2-40B4-BE49-F238E27FC236}">
                <a16:creationId xmlns:a16="http://schemas.microsoft.com/office/drawing/2014/main" id="{C355683B-B2CD-5B44-0775-DEC486DEC137}"/>
              </a:ext>
            </a:extLst>
          </p:cNvPr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noProof="0" dirty="0">
                <a:solidFill>
                  <a:srgbClr val="FFFFFF"/>
                </a:solidFill>
                <a:latin typeface="Aspekta 450" pitchFamily="2" charset="0"/>
              </a:rPr>
            </a:br>
            <a:r>
              <a:rPr lang="en-US" sz="1800" noProof="0" dirty="0">
                <a:solidFill>
                  <a:srgbClr val="FFFFFF"/>
                </a:solidFill>
                <a:latin typeface="Aspekta 450" pitchFamily="2" charset="0"/>
              </a:rPr>
              <a:t>Copyright © 2026 ELIGO | ID Technology </a:t>
            </a:r>
            <a:r>
              <a:rPr lang="en-US" sz="1800" noProof="0" dirty="0" err="1">
                <a:solidFill>
                  <a:srgbClr val="FFFFFF"/>
                </a:solidFill>
                <a:latin typeface="Aspekta 450" pitchFamily="2" charset="0"/>
              </a:rPr>
              <a:t>S.r.l</a:t>
            </a:r>
            <a:r>
              <a:rPr lang="en-US" sz="1800" noProof="0" dirty="0">
                <a:solidFill>
                  <a:srgbClr val="FFFFFF"/>
                </a:solidFill>
                <a:latin typeface="Aspekta 450" pitchFamily="2" charset="0"/>
              </a:rPr>
              <a:t>.</a:t>
            </a:r>
            <a:br>
              <a:rPr lang="en-US" sz="2200" noProof="0" dirty="0">
                <a:solidFill>
                  <a:srgbClr val="FFFFFF"/>
                </a:solidFill>
                <a:latin typeface="Aspekta 450" pitchFamily="2" charset="0"/>
              </a:rPr>
            </a:br>
            <a:endParaRPr lang="en-US" sz="2200" noProof="0" dirty="0">
              <a:solidFill>
                <a:srgbClr val="FFFFFF"/>
              </a:solidFill>
              <a:latin typeface="Aspekta 450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655D5C8-E0C9-1CF3-A8D8-933F316C34B2}"/>
              </a:ext>
            </a:extLst>
          </p:cNvPr>
          <p:cNvSpPr txBox="1"/>
          <p:nvPr/>
        </p:nvSpPr>
        <p:spPr>
          <a:xfrm>
            <a:off x="2002830" y="1470288"/>
            <a:ext cx="13868400" cy="3645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online voting platform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is offered by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Thousands of organizations depend on Eligo for 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digital management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of remote, in-person, or hybrid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voting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and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meetings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0" y="6720793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en-US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is the secure and intuitive electronic voting platform</a:t>
            </a:r>
          </a:p>
          <a:p>
            <a:pPr marL="0" lvl="0" indent="0" algn="ctr">
              <a:lnSpc>
                <a:spcPts val="5874"/>
              </a:lnSpc>
            </a:pPr>
            <a:endParaRPr lang="en-US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en-US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The flexible and reliable solution that simplifies voting operations, promoting democratic participation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EB9A010-CDBB-EEBB-9B89-989C97BD58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204" y="1481000"/>
            <a:ext cx="8457591" cy="321289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5"/>
          <p:cNvSpPr txBox="1"/>
          <p:nvPr/>
        </p:nvSpPr>
        <p:spPr>
          <a:xfrm>
            <a:off x="14160870" y="1866900"/>
            <a:ext cx="4094771" cy="5738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receive your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to access the platform by email</a:t>
            </a:r>
          </a:p>
          <a:p>
            <a:pPr marL="0" lvl="0" indent="0" algn="ctr">
              <a:lnSpc>
                <a:spcPts val="50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Once the voting is open, click on</a:t>
            </a:r>
          </a:p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Sign in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D372E56-0D1F-00B8-B865-6C7642BDE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65" y="10960"/>
            <a:ext cx="14229734" cy="1027604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7"/>
          <p:cNvSpPr txBox="1"/>
          <p:nvPr/>
        </p:nvSpPr>
        <p:spPr>
          <a:xfrm>
            <a:off x="-28203" y="7277397"/>
            <a:ext cx="18344407" cy="1666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n-US" noProof="0" dirty="0"/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be on the voting system login page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Click on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ENTER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login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8BC513B-F54F-664A-1776-4339DCA99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05" y="-7620"/>
            <a:ext cx="18294053" cy="682752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0" y="7163352"/>
            <a:ext cx="18288000" cy="1680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n-US" noProof="0" dirty="0"/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observe the digital ballot box, which allows you to view the ballots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Click the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button for the initial ballot</a:t>
            </a:r>
          </a:p>
        </p:txBody>
      </p:sp>
      <p:sp>
        <p:nvSpPr>
          <p:cNvPr id="4" name="Freeform 4"/>
          <p:cNvSpPr/>
          <p:nvPr/>
        </p:nvSpPr>
        <p:spPr>
          <a:xfrm>
            <a:off x="-37308" y="0"/>
            <a:ext cx="18288000" cy="6970407"/>
          </a:xfrm>
          <a:custGeom>
            <a:avLst/>
            <a:gdLst/>
            <a:ahLst/>
            <a:cxnLst/>
            <a:rect l="l" t="t" r="r" b="b"/>
            <a:pathLst>
              <a:path w="18288000" h="6970407">
                <a:moveTo>
                  <a:pt x="0" y="0"/>
                </a:moveTo>
                <a:lnTo>
                  <a:pt x="18288000" y="0"/>
                </a:lnTo>
                <a:lnTo>
                  <a:pt x="18288000" y="6970407"/>
                </a:lnTo>
                <a:lnTo>
                  <a:pt x="0" y="69704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690" b="-8392"/>
            </a:stretch>
          </a:blipFill>
        </p:spPr>
        <p:txBody>
          <a:bodyPr/>
          <a:lstStyle/>
          <a:p>
            <a:endParaRPr lang="en-US" noProof="0" dirty="0"/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703133" y="952500"/>
            <a:ext cx="6798896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Details regarding the ballot paper</a:t>
            </a:r>
          </a:p>
        </p:txBody>
      </p:sp>
      <p:sp>
        <p:nvSpPr>
          <p:cNvPr id="4" name="Freeform 4"/>
          <p:cNvSpPr/>
          <p:nvPr/>
        </p:nvSpPr>
        <p:spPr>
          <a:xfrm>
            <a:off x="0" y="3217890"/>
            <a:ext cx="18234445" cy="7069110"/>
          </a:xfrm>
          <a:custGeom>
            <a:avLst/>
            <a:gdLst/>
            <a:ahLst/>
            <a:cxnLst/>
            <a:rect l="l" t="t" r="r" b="b"/>
            <a:pathLst>
              <a:path w="18234445" h="7069110">
                <a:moveTo>
                  <a:pt x="0" y="0"/>
                </a:moveTo>
                <a:lnTo>
                  <a:pt x="18234445" y="0"/>
                </a:lnTo>
                <a:lnTo>
                  <a:pt x="18234445" y="7069109"/>
                </a:lnTo>
                <a:lnTo>
                  <a:pt x="0" y="70691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510" b="-7507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6" name="Freeform 6"/>
          <p:cNvSpPr/>
          <p:nvPr/>
        </p:nvSpPr>
        <p:spPr>
          <a:xfrm rot="6516736" flipV="1">
            <a:off x="13818138" y="2501286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7"/>
                </a:moveTo>
                <a:lnTo>
                  <a:pt x="2528177" y="1254607"/>
                </a:lnTo>
                <a:lnTo>
                  <a:pt x="2528177" y="0"/>
                </a:lnTo>
                <a:lnTo>
                  <a:pt x="0" y="0"/>
                </a:lnTo>
                <a:lnTo>
                  <a:pt x="0" y="1254607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11001217" y="952500"/>
            <a:ext cx="6699893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Candidate roster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-22068" y="0"/>
            <a:ext cx="18288000" cy="7147108"/>
          </a:xfrm>
          <a:custGeom>
            <a:avLst/>
            <a:gdLst/>
            <a:ahLst/>
            <a:cxnLst/>
            <a:rect l="l" t="t" r="r" b="b"/>
            <a:pathLst>
              <a:path w="18288000" h="7147108">
                <a:moveTo>
                  <a:pt x="0" y="0"/>
                </a:moveTo>
                <a:lnTo>
                  <a:pt x="18288000" y="0"/>
                </a:lnTo>
                <a:lnTo>
                  <a:pt x="18288000" y="7147108"/>
                </a:lnTo>
                <a:lnTo>
                  <a:pt x="0" y="71471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377" b="-6694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1028700" y="6888142"/>
            <a:ext cx="15915429" cy="27485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endParaRPr lang="en-US" noProof="0" dirty="0"/>
          </a:p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select the box corresponding to your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preferred candidate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or choose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blank ballot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if you do not wish to indicate a preference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016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To proceed, click on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-6828" y="-114300"/>
            <a:ext cx="18288000" cy="7178098"/>
          </a:xfrm>
          <a:custGeom>
            <a:avLst/>
            <a:gdLst/>
            <a:ahLst/>
            <a:cxnLst/>
            <a:rect l="l" t="t" r="r" b="b"/>
            <a:pathLst>
              <a:path w="18288000" h="7178098">
                <a:moveTo>
                  <a:pt x="0" y="0"/>
                </a:moveTo>
                <a:lnTo>
                  <a:pt x="18288000" y="0"/>
                </a:lnTo>
                <a:lnTo>
                  <a:pt x="18288000" y="7178098"/>
                </a:lnTo>
                <a:lnTo>
                  <a:pt x="0" y="71780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93" b="-6703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770378" y="7273348"/>
            <a:ext cx="16747243" cy="2499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n-US" noProof="0" dirty="0"/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arrive at the summary screen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Review your selections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 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finalize your vote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en-US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en-US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203219"/>
          </a:xfrm>
          <a:custGeom>
            <a:avLst/>
            <a:gdLst/>
            <a:ahLst/>
            <a:cxnLst/>
            <a:rect l="l" t="t" r="r" b="b"/>
            <a:pathLst>
              <a:path w="18288000" h="7203219">
                <a:moveTo>
                  <a:pt x="0" y="0"/>
                </a:moveTo>
                <a:lnTo>
                  <a:pt x="18288000" y="0"/>
                </a:lnTo>
                <a:lnTo>
                  <a:pt x="18288000" y="7203219"/>
                </a:lnTo>
                <a:lnTo>
                  <a:pt x="0" y="72032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8867" b="-6896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0" y="7344595"/>
            <a:ext cx="18288000" cy="2340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16"/>
              </a:lnSpc>
            </a:pPr>
            <a:endParaRPr lang="en-US" noProof="0" dirty="0"/>
          </a:p>
          <a:p>
            <a:pPr marL="0" lvl="0" indent="0" algn="ctr">
              <a:lnSpc>
                <a:spcPts val="4644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The vote will be recorded in the digital ballot box and will be irreversible</a:t>
            </a:r>
          </a:p>
          <a:p>
            <a:pPr marL="0" lvl="0" indent="0" algn="ctr">
              <a:lnSpc>
                <a:spcPts val="4644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click on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NEXT 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proceed with the voting process</a:t>
            </a:r>
          </a:p>
          <a:p>
            <a:pPr marL="0" lvl="0" indent="0" algn="ctr">
              <a:lnSpc>
                <a:spcPts val="2952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952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Close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conclude the voting process if there are no additional ballots to cast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ELIGO BRAND">
      <a:dk1>
        <a:srgbClr val="473E31"/>
      </a:dk1>
      <a:lt1>
        <a:sysClr val="window" lastClr="FFFFFF"/>
      </a:lt1>
      <a:dk2>
        <a:srgbClr val="83735D"/>
      </a:dk2>
      <a:lt2>
        <a:srgbClr val="E8E8E8"/>
      </a:lt2>
      <a:accent1>
        <a:srgbClr val="DA4141"/>
      </a:accent1>
      <a:accent2>
        <a:srgbClr val="97242B"/>
      </a:accent2>
      <a:accent3>
        <a:srgbClr val="801827"/>
      </a:accent3>
      <a:accent4>
        <a:srgbClr val="690D22"/>
      </a:accent4>
      <a:accent5>
        <a:srgbClr val="9A8B76"/>
      </a:accent5>
      <a:accent6>
        <a:srgbClr val="FEF7E8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247</Words>
  <Application>Microsoft Office PowerPoint</Application>
  <PresentationFormat>Personalizzato</PresentationFormat>
  <Paragraphs>39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Aspekta</vt:lpstr>
      <vt:lpstr>Aspekta 450</vt:lpstr>
      <vt:lpstr>Aspekta Medium</vt:lpstr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Voting Guide - Standard </dc:title>
  <cp:lastModifiedBy>Anna Nino</cp:lastModifiedBy>
  <cp:revision>9</cp:revision>
  <dcterms:created xsi:type="dcterms:W3CDTF">2006-08-16T00:00:00Z</dcterms:created>
  <dcterms:modified xsi:type="dcterms:W3CDTF">2026-06-18T15:44:48Z</dcterms:modified>
  <dc:identifier>DAGg8A-UL50</dc:identifier>
</cp:coreProperties>
</file>