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Medium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94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56EBFD8C-DB0F-2D44-78F5-2144167B0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1" t="2103"/>
          <a:stretch>
            <a:fillRect/>
          </a:stretch>
        </p:blipFill>
        <p:spPr>
          <a:xfrm>
            <a:off x="0" y="3687"/>
            <a:ext cx="18288000" cy="10300519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577714" y="1562204"/>
            <a:ext cx="8353980" cy="1453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190"/>
              </a:lnSpc>
              <a:spcBef>
                <a:spcPct val="0"/>
              </a:spcBef>
            </a:pPr>
            <a:r>
              <a:rPr lang="en-US" sz="8707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VOTING GUIDE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98591" y="3433379"/>
            <a:ext cx="8748023" cy="1168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541"/>
              </a:lnSpc>
              <a:spcBef>
                <a:spcPct val="0"/>
              </a:spcBef>
            </a:pPr>
            <a:r>
              <a:rPr lang="en-US" sz="6815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How to vote with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FACFFEE5-0CC9-A54E-ACF4-0E5572896F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2"/>
          <a:stretch>
            <a:fillRect/>
          </a:stretch>
        </p:blipFill>
        <p:spPr>
          <a:xfrm>
            <a:off x="-19050" y="-16232"/>
            <a:ext cx="18307050" cy="10295612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97E0405-349E-6AB2-119C-1F32B7FE1701}"/>
              </a:ext>
            </a:extLst>
          </p:cNvPr>
          <p:cNvSpPr txBox="1"/>
          <p:nvPr/>
        </p:nvSpPr>
        <p:spPr>
          <a:xfrm>
            <a:off x="2324100" y="1028700"/>
            <a:ext cx="13639800" cy="3645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The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online voting platform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is offered by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Thousands of organizations depend on Eligo for the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digital management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of remote, in-person, or hybrid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voting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and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meetings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3DC5E6E2-E988-AB32-1E50-EB4476CC18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8281172" cy="10268434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0" y="6720793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en-US" sz="4196" b="1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is the secure and intuitive electronic voting platform</a:t>
            </a:r>
          </a:p>
          <a:p>
            <a:pPr marL="0" lvl="0" indent="0" algn="ctr">
              <a:lnSpc>
                <a:spcPts val="5874"/>
              </a:lnSpc>
            </a:pPr>
            <a:endParaRPr lang="en-US" sz="4196" b="1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en-US" sz="4196" b="1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The flexible and reliable solution that simplifies voting operations, promoting democratic participation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>
            <a:extLst>
              <a:ext uri="{FF2B5EF4-FFF2-40B4-BE49-F238E27FC236}">
                <a16:creationId xmlns:a16="http://schemas.microsoft.com/office/drawing/2014/main" id="{EECA313A-F5F8-1368-E122-5090F7C41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8281172" cy="10268434"/>
          </a:xfrm>
          <a:prstGeom prst="rect">
            <a:avLst/>
          </a:prstGeom>
        </p:spPr>
      </p:pic>
      <p:sp>
        <p:nvSpPr>
          <p:cNvPr id="15" name="TextBox 15"/>
          <p:cNvSpPr txBox="1"/>
          <p:nvPr/>
        </p:nvSpPr>
        <p:spPr>
          <a:xfrm>
            <a:off x="12203888" y="2075385"/>
            <a:ext cx="4094771" cy="6366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receive your 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credentials 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and the 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to access the platform by email</a:t>
            </a:r>
          </a:p>
          <a:p>
            <a:pPr marL="0" lvl="0" indent="0" algn="ctr">
              <a:lnSpc>
                <a:spcPts val="50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Once the voting is open, click on</a:t>
            </a:r>
          </a:p>
          <a:p>
            <a:pPr marL="0" lvl="0" indent="0" algn="ctr">
              <a:lnSpc>
                <a:spcPts val="50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Sign in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E0B91C1D-28F6-2AE4-70DC-6C6E0887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1248601" cy="10268434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39DD8DB8-4ACB-C011-ED6F-BC6007DCD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8281172" cy="10268434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-28203" y="7277397"/>
            <a:ext cx="18344407" cy="16802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dirty="0"/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be on the voting system login page</a:t>
            </a:r>
          </a:p>
          <a:p>
            <a:pPr marL="0" lvl="0" indent="0" algn="ctr">
              <a:lnSpc>
                <a:spcPts val="32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Enter your 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username 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and 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password 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 the form and click on “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LOGIN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B065C499-A7AB-57B1-EBC5-71B57D7506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03" y="-22860"/>
            <a:ext cx="18336794" cy="691896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7F60D59A-3D02-895A-9DF9-E69BDBF830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8281172" cy="10268434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0" y="7163352"/>
            <a:ext cx="18288000" cy="1680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dirty="0"/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observe the digital ballot box, which allows you to view the ballots</a:t>
            </a:r>
          </a:p>
          <a:p>
            <a:pPr marL="0" lvl="0" indent="0" algn="ctr">
              <a:lnSpc>
                <a:spcPts val="32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Click the “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VOTE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button for the initial ballot</a:t>
            </a:r>
          </a:p>
        </p:txBody>
      </p:sp>
      <p:sp>
        <p:nvSpPr>
          <p:cNvPr id="4" name="Freeform 4"/>
          <p:cNvSpPr/>
          <p:nvPr/>
        </p:nvSpPr>
        <p:spPr>
          <a:xfrm>
            <a:off x="-37308" y="0"/>
            <a:ext cx="18288000" cy="6970407"/>
          </a:xfrm>
          <a:custGeom>
            <a:avLst/>
            <a:gdLst/>
            <a:ahLst/>
            <a:cxnLst/>
            <a:rect l="l" t="t" r="r" b="b"/>
            <a:pathLst>
              <a:path w="18288000" h="6970407">
                <a:moveTo>
                  <a:pt x="0" y="0"/>
                </a:moveTo>
                <a:lnTo>
                  <a:pt x="18288000" y="0"/>
                </a:lnTo>
                <a:lnTo>
                  <a:pt x="18288000" y="6970407"/>
                </a:lnTo>
                <a:lnTo>
                  <a:pt x="0" y="69704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0690" b="-8392"/>
            </a:stretch>
          </a:blipFill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C68B7469-982D-4A6E-A709-5D02CB3C29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8281172" cy="10268434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703133" y="952500"/>
            <a:ext cx="6798896" cy="1261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Details regarding the ballot paper</a:t>
            </a:r>
          </a:p>
        </p:txBody>
      </p:sp>
      <p:sp>
        <p:nvSpPr>
          <p:cNvPr id="4" name="Freeform 4"/>
          <p:cNvSpPr/>
          <p:nvPr/>
        </p:nvSpPr>
        <p:spPr>
          <a:xfrm>
            <a:off x="0" y="3217890"/>
            <a:ext cx="18234445" cy="7069110"/>
          </a:xfrm>
          <a:custGeom>
            <a:avLst/>
            <a:gdLst/>
            <a:ahLst/>
            <a:cxnLst/>
            <a:rect l="l" t="t" r="r" b="b"/>
            <a:pathLst>
              <a:path w="18234445" h="7069110">
                <a:moveTo>
                  <a:pt x="0" y="0"/>
                </a:moveTo>
                <a:lnTo>
                  <a:pt x="18234445" y="0"/>
                </a:lnTo>
                <a:lnTo>
                  <a:pt x="18234445" y="7069109"/>
                </a:lnTo>
                <a:lnTo>
                  <a:pt x="0" y="706910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0510" b="-7507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Freeform 5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80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6" name="Freeform 6"/>
          <p:cNvSpPr/>
          <p:nvPr/>
        </p:nvSpPr>
        <p:spPr>
          <a:xfrm rot="6516736" flipV="1">
            <a:off x="13818138" y="2501286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7"/>
                </a:moveTo>
                <a:lnTo>
                  <a:pt x="2528177" y="1254607"/>
                </a:lnTo>
                <a:lnTo>
                  <a:pt x="2528177" y="0"/>
                </a:lnTo>
                <a:lnTo>
                  <a:pt x="0" y="0"/>
                </a:lnTo>
                <a:lnTo>
                  <a:pt x="0" y="1254607"/>
                </a:lnTo>
                <a:close/>
              </a:path>
            </a:pathLst>
          </a:custGeom>
          <a:blipFill>
            <a:blip r:embed="rId4">
              <a:alphaModFix amt="80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7" name="TextBox 7"/>
          <p:cNvSpPr txBox="1"/>
          <p:nvPr/>
        </p:nvSpPr>
        <p:spPr>
          <a:xfrm>
            <a:off x="11001217" y="952500"/>
            <a:ext cx="6699893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Candidate roster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7E5F85B-C00E-9B19-A059-5CF1AA0684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" y="18566"/>
            <a:ext cx="18281172" cy="10268434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-22068" y="0"/>
            <a:ext cx="18288000" cy="7147108"/>
          </a:xfrm>
          <a:custGeom>
            <a:avLst/>
            <a:gdLst/>
            <a:ahLst/>
            <a:cxnLst/>
            <a:rect l="l" t="t" r="r" b="b"/>
            <a:pathLst>
              <a:path w="18288000" h="7147108">
                <a:moveTo>
                  <a:pt x="0" y="0"/>
                </a:moveTo>
                <a:lnTo>
                  <a:pt x="18288000" y="0"/>
                </a:lnTo>
                <a:lnTo>
                  <a:pt x="18288000" y="7147108"/>
                </a:lnTo>
                <a:lnTo>
                  <a:pt x="0" y="714710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0377" b="-6694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TextBox 5"/>
          <p:cNvSpPr txBox="1"/>
          <p:nvPr/>
        </p:nvSpPr>
        <p:spPr>
          <a:xfrm>
            <a:off x="1028700" y="6888142"/>
            <a:ext cx="15915429" cy="27485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endParaRPr/>
          </a:p>
          <a:p>
            <a:pPr marL="0" lvl="0" indent="0" algn="ctr">
              <a:lnSpc>
                <a:spcPts val="5040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must select the box corresponding to your 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preferred candidate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or choose “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blank ballot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if you do not wish to indicate a preference</a:t>
            </a:r>
          </a:p>
          <a:p>
            <a:pPr marL="0" lvl="0" indent="0" algn="ctr">
              <a:lnSpc>
                <a:spcPts val="3240"/>
              </a:lnSpc>
            </a:pPr>
            <a:endParaRPr lang="en-US" sz="360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016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To proceed, click on “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VOTE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9BBBCDA8-997E-4393-68EA-05212C46A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8281172" cy="10268434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-6828" y="-114300"/>
            <a:ext cx="18288000" cy="7178098"/>
          </a:xfrm>
          <a:custGeom>
            <a:avLst/>
            <a:gdLst/>
            <a:ahLst/>
            <a:cxnLst/>
            <a:rect l="l" t="t" r="r" b="b"/>
            <a:pathLst>
              <a:path w="18288000" h="7178098">
                <a:moveTo>
                  <a:pt x="0" y="0"/>
                </a:moveTo>
                <a:lnTo>
                  <a:pt x="18288000" y="0"/>
                </a:lnTo>
                <a:lnTo>
                  <a:pt x="18288000" y="7178098"/>
                </a:lnTo>
                <a:lnTo>
                  <a:pt x="0" y="71780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9393" b="-6703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/>
          <p:cNvSpPr txBox="1"/>
          <p:nvPr/>
        </p:nvSpPr>
        <p:spPr>
          <a:xfrm>
            <a:off x="770378" y="7273348"/>
            <a:ext cx="16747243" cy="2499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dirty="0"/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arrive at the summary screen</a:t>
            </a:r>
          </a:p>
          <a:p>
            <a:pPr marL="0" lvl="0" indent="0" algn="ctr">
              <a:lnSpc>
                <a:spcPts val="32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Review your selections</a:t>
            </a:r>
          </a:p>
          <a:p>
            <a:pPr marL="0" lvl="0" indent="0" algn="ctr">
              <a:lnSpc>
                <a:spcPts val="32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Press “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 VOTE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finalize your vote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4DE96BDD-D5AD-3A22-01BB-C4ACE691CB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" y="0"/>
            <a:ext cx="18281172" cy="10268434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203219"/>
          </a:xfrm>
          <a:custGeom>
            <a:avLst/>
            <a:gdLst/>
            <a:ahLst/>
            <a:cxnLst/>
            <a:rect l="l" t="t" r="r" b="b"/>
            <a:pathLst>
              <a:path w="18288000" h="7203219">
                <a:moveTo>
                  <a:pt x="0" y="0"/>
                </a:moveTo>
                <a:lnTo>
                  <a:pt x="18288000" y="0"/>
                </a:lnTo>
                <a:lnTo>
                  <a:pt x="18288000" y="7203219"/>
                </a:lnTo>
                <a:lnTo>
                  <a:pt x="0" y="720321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8867" b="-6896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7" name="TextBox 7"/>
          <p:cNvSpPr txBox="1"/>
          <p:nvPr/>
        </p:nvSpPr>
        <p:spPr>
          <a:xfrm>
            <a:off x="0" y="7344595"/>
            <a:ext cx="18288000" cy="23407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116"/>
              </a:lnSpc>
            </a:pPr>
            <a:endParaRPr/>
          </a:p>
          <a:p>
            <a:pPr marL="0" lvl="0" indent="0" algn="ctr">
              <a:lnSpc>
                <a:spcPts val="4644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The vote will be recorded in the digital ballot box and will be irreversible</a:t>
            </a:r>
          </a:p>
          <a:p>
            <a:pPr marL="0" lvl="0" indent="0" algn="ctr">
              <a:lnSpc>
                <a:spcPts val="4644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must click on “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NEXT VOTE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proceed with the voting process</a:t>
            </a:r>
          </a:p>
          <a:p>
            <a:pPr marL="0" lvl="0" indent="0" algn="ctr">
              <a:lnSpc>
                <a:spcPts val="2952"/>
              </a:lnSpc>
            </a:pPr>
            <a:endParaRPr lang="en-US" sz="360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952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Close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conclude the voting process if there are no additional ballots to cast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242</Words>
  <Application>Microsoft Office PowerPoint</Application>
  <PresentationFormat>Personalizzato</PresentationFormat>
  <Paragraphs>38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Aspekta</vt:lpstr>
      <vt:lpstr>Aspekta Medium</vt:lpstr>
      <vt:lpstr>Calibri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Voting Guide - Standard </dc:title>
  <cp:lastModifiedBy>Sara Carluccio</cp:lastModifiedBy>
  <cp:revision>2</cp:revision>
  <dcterms:created xsi:type="dcterms:W3CDTF">2006-08-16T00:00:00Z</dcterms:created>
  <dcterms:modified xsi:type="dcterms:W3CDTF">2026-03-19T13:38:59Z</dcterms:modified>
  <dc:identifier>DAGg8A-UL50</dc:identifier>
</cp:coreProperties>
</file>