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946" y="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56EBFD8C-DB0F-2D44-78F5-2144167B0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1" t="2103"/>
          <a:stretch>
            <a:fillRect/>
          </a:stretch>
        </p:blipFill>
        <p:spPr>
          <a:xfrm>
            <a:off x="0" y="3687"/>
            <a:ext cx="18288000" cy="10300519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304800" y="1562100"/>
            <a:ext cx="8353980" cy="1453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190"/>
              </a:lnSpc>
              <a:spcBef>
                <a:spcPct val="0"/>
              </a:spcBef>
            </a:pPr>
            <a:r>
              <a:rPr lang="en-US" sz="8707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VOTING GUIDE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en-US" sz="6815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How to vote with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7E0B974-70EB-5A04-0F81-3FE5050CD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53" y="0"/>
            <a:ext cx="18395305" cy="10294620"/>
          </a:xfrm>
          <a:prstGeom prst="rect">
            <a:avLst/>
          </a:prstGeom>
        </p:spPr>
      </p:pic>
      <p:sp>
        <p:nvSpPr>
          <p:cNvPr id="846" name="Viale Monte Nero 17, Milano +02 80511 31 contact@eligovote.com…"/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Copyright © 2026 ELIGO | ID Technology S.r.l.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655D5C8-E0C9-1CF3-A8D8-933F316C34B2}"/>
              </a:ext>
            </a:extLst>
          </p:cNvPr>
          <p:cNvSpPr txBox="1"/>
          <p:nvPr/>
        </p:nvSpPr>
        <p:spPr>
          <a:xfrm>
            <a:off x="2002830" y="1470288"/>
            <a:ext cx="13868400" cy="3645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online voting platform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is offered by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Thousands of organizations depend on Eligo for the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digital management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of remote, in-person, or hybrid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voting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and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meetings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9A5E333D-FC08-DC97-5832-66FD8D4D9DD4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0" y="6720793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en-US" sz="4196" b="1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is the secure and intuitive electronic voting platform</a:t>
            </a:r>
          </a:p>
          <a:p>
            <a:pPr marL="0" lvl="0" indent="0" algn="ctr">
              <a:lnSpc>
                <a:spcPts val="5874"/>
              </a:lnSpc>
            </a:pPr>
            <a:endParaRPr lang="en-US" sz="4196" b="1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en-US" sz="4196" b="1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The flexible and reliable solution that simplifies voting operations, promoting democratic participation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C578E99-5693-4CAA-46D7-DFD8A8FC0466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TextBox 15"/>
          <p:cNvSpPr txBox="1"/>
          <p:nvPr/>
        </p:nvSpPr>
        <p:spPr>
          <a:xfrm>
            <a:off x="14160870" y="1866900"/>
            <a:ext cx="4094771" cy="5738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receive your 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to access the platform by email</a:t>
            </a:r>
          </a:p>
          <a:p>
            <a:pPr marL="0" lvl="0" indent="0" algn="ctr">
              <a:lnSpc>
                <a:spcPts val="50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Once the voting is open, click on</a:t>
            </a:r>
          </a:p>
          <a:p>
            <a:pPr marL="0" lvl="0" indent="0" algn="ctr">
              <a:lnSpc>
                <a:spcPts val="50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Sign in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D372E56-0D1F-00B8-B865-6C7642BDE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65" y="10960"/>
            <a:ext cx="14229734" cy="1027604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55E183B-66C1-7CEE-2314-789625E4C756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extBox 7"/>
          <p:cNvSpPr txBox="1"/>
          <p:nvPr/>
        </p:nvSpPr>
        <p:spPr>
          <a:xfrm>
            <a:off x="-28203" y="7277397"/>
            <a:ext cx="18344407" cy="166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be on the voting system login page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Click on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ENTER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login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8BC513B-F54F-664A-1776-4339DCA99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05" y="-7620"/>
            <a:ext cx="18294053" cy="6827520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90FA6B6-3D4A-A8C0-6311-2B4CB66F04BF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0" y="7163352"/>
            <a:ext cx="18288000" cy="16802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observe the digital ballot box, which allows you to view the ballots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Click the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button for the initial ballot</a:t>
            </a:r>
          </a:p>
        </p:txBody>
      </p:sp>
      <p:sp>
        <p:nvSpPr>
          <p:cNvPr id="4" name="Freeform 4"/>
          <p:cNvSpPr/>
          <p:nvPr/>
        </p:nvSpPr>
        <p:spPr>
          <a:xfrm>
            <a:off x="-37308" y="0"/>
            <a:ext cx="18288000" cy="6970407"/>
          </a:xfrm>
          <a:custGeom>
            <a:avLst/>
            <a:gdLst/>
            <a:ahLst/>
            <a:cxnLst/>
            <a:rect l="l" t="t" r="r" b="b"/>
            <a:pathLst>
              <a:path w="18288000" h="6970407">
                <a:moveTo>
                  <a:pt x="0" y="0"/>
                </a:moveTo>
                <a:lnTo>
                  <a:pt x="18288000" y="0"/>
                </a:lnTo>
                <a:lnTo>
                  <a:pt x="18288000" y="6970407"/>
                </a:lnTo>
                <a:lnTo>
                  <a:pt x="0" y="69704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690" b="-8392"/>
            </a:stretch>
          </a:blip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2F7EEEE-E96B-83DC-8F29-30FE63FE3406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703133" y="952500"/>
            <a:ext cx="6798896" cy="1261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Details regarding the ballot paper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3217890"/>
            <a:ext cx="18234445" cy="7069110"/>
          </a:xfrm>
          <a:custGeom>
            <a:avLst/>
            <a:gdLst/>
            <a:ahLst/>
            <a:cxnLst/>
            <a:rect l="l" t="t" r="r" b="b"/>
            <a:pathLst>
              <a:path w="18234445" h="7069110">
                <a:moveTo>
                  <a:pt x="0" y="0"/>
                </a:moveTo>
                <a:lnTo>
                  <a:pt x="18234445" y="0"/>
                </a:lnTo>
                <a:lnTo>
                  <a:pt x="18234445" y="7069109"/>
                </a:lnTo>
                <a:lnTo>
                  <a:pt x="0" y="70691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510" b="-7507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" name="Freeform 6"/>
          <p:cNvSpPr/>
          <p:nvPr/>
        </p:nvSpPr>
        <p:spPr>
          <a:xfrm rot="6516736" flipV="1">
            <a:off x="13818138" y="2501286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7"/>
                </a:moveTo>
                <a:lnTo>
                  <a:pt x="2528177" y="1254607"/>
                </a:lnTo>
                <a:lnTo>
                  <a:pt x="2528177" y="0"/>
                </a:lnTo>
                <a:lnTo>
                  <a:pt x="0" y="0"/>
                </a:lnTo>
                <a:lnTo>
                  <a:pt x="0" y="1254607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TextBox 7"/>
          <p:cNvSpPr txBox="1"/>
          <p:nvPr/>
        </p:nvSpPr>
        <p:spPr>
          <a:xfrm>
            <a:off x="11001217" y="952500"/>
            <a:ext cx="6699893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Candidate roster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19EF3CD-BA95-1273-0AC5-6DDE82329C20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-22068" y="0"/>
            <a:ext cx="18288000" cy="7147108"/>
          </a:xfrm>
          <a:custGeom>
            <a:avLst/>
            <a:gdLst/>
            <a:ahLst/>
            <a:cxnLst/>
            <a:rect l="l" t="t" r="r" b="b"/>
            <a:pathLst>
              <a:path w="18288000" h="7147108">
                <a:moveTo>
                  <a:pt x="0" y="0"/>
                </a:moveTo>
                <a:lnTo>
                  <a:pt x="18288000" y="0"/>
                </a:lnTo>
                <a:lnTo>
                  <a:pt x="18288000" y="7147108"/>
                </a:lnTo>
                <a:lnTo>
                  <a:pt x="0" y="71471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0377" b="-6694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1028700" y="6888142"/>
            <a:ext cx="15915429" cy="27485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endParaRPr/>
          </a:p>
          <a:p>
            <a:pPr marL="0" lvl="0" indent="0" algn="ctr">
              <a:lnSpc>
                <a:spcPts val="5040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select the box corresponding to your 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preferred candidate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or choose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blank ballot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if you do not wish to indicate a preference</a:t>
            </a:r>
          </a:p>
          <a:p>
            <a:pPr marL="0" lvl="0" indent="0" algn="ctr">
              <a:lnSpc>
                <a:spcPts val="3240"/>
              </a:lnSpc>
            </a:pPr>
            <a:endParaRPr lang="en-US" sz="360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016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To proceed, click on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96784BC-AA37-082B-DEB0-F9DE1093420D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-6828" y="-114300"/>
            <a:ext cx="18288000" cy="7178098"/>
          </a:xfrm>
          <a:custGeom>
            <a:avLst/>
            <a:gdLst/>
            <a:ahLst/>
            <a:cxnLst/>
            <a:rect l="l" t="t" r="r" b="b"/>
            <a:pathLst>
              <a:path w="18288000" h="7178098">
                <a:moveTo>
                  <a:pt x="0" y="0"/>
                </a:moveTo>
                <a:lnTo>
                  <a:pt x="18288000" y="0"/>
                </a:lnTo>
                <a:lnTo>
                  <a:pt x="18288000" y="7178098"/>
                </a:lnTo>
                <a:lnTo>
                  <a:pt x="0" y="71780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93" b="-6703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TextBox 4"/>
          <p:cNvSpPr txBox="1"/>
          <p:nvPr/>
        </p:nvSpPr>
        <p:spPr>
          <a:xfrm>
            <a:off x="770378" y="7273348"/>
            <a:ext cx="16747243" cy="2499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dirty="0"/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will arrive at the summary screen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Review your selections</a:t>
            </a:r>
          </a:p>
          <a:p>
            <a:pPr marL="0" lvl="0" indent="0" algn="ctr">
              <a:lnSpc>
                <a:spcPts val="3240"/>
              </a:lnSpc>
            </a:pPr>
            <a:endParaRPr lang="en-US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 “</a:t>
            </a:r>
            <a:r>
              <a:rPr lang="en-US" sz="3600" b="1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 VOTE</a:t>
            </a:r>
            <a:r>
              <a:rPr lang="en-US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finalize your vote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BA48783-BC15-6634-33E6-18A475056C8D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E9D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203219"/>
          </a:xfrm>
          <a:custGeom>
            <a:avLst/>
            <a:gdLst/>
            <a:ahLst/>
            <a:cxnLst/>
            <a:rect l="l" t="t" r="r" b="b"/>
            <a:pathLst>
              <a:path w="18288000" h="7203219">
                <a:moveTo>
                  <a:pt x="0" y="0"/>
                </a:moveTo>
                <a:lnTo>
                  <a:pt x="18288000" y="0"/>
                </a:lnTo>
                <a:lnTo>
                  <a:pt x="18288000" y="7203219"/>
                </a:lnTo>
                <a:lnTo>
                  <a:pt x="0" y="72032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8867" b="-6896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TextBox 7"/>
          <p:cNvSpPr txBox="1"/>
          <p:nvPr/>
        </p:nvSpPr>
        <p:spPr>
          <a:xfrm>
            <a:off x="0" y="7344595"/>
            <a:ext cx="18288000" cy="2340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116"/>
              </a:lnSpc>
            </a:pPr>
            <a:endParaRPr/>
          </a:p>
          <a:p>
            <a:pPr marL="0" lvl="0" indent="0" algn="ctr">
              <a:lnSpc>
                <a:spcPts val="4644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The vote will be recorded in the digital ballot box and will be irreversible</a:t>
            </a:r>
          </a:p>
          <a:p>
            <a:pPr marL="0" lvl="0" indent="0" algn="ctr">
              <a:lnSpc>
                <a:spcPts val="4644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You must click on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NEXT VOTE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proceed with the voting process</a:t>
            </a:r>
          </a:p>
          <a:p>
            <a:pPr marL="0" lvl="0" indent="0" algn="ctr">
              <a:lnSpc>
                <a:spcPts val="2952"/>
              </a:lnSpc>
            </a:pPr>
            <a:endParaRPr lang="en-US" sz="360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en-US" sz="3600" b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Close</a:t>
            </a:r>
            <a:r>
              <a:rPr lang="en-US" sz="360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to conclude the voting process if there are no additional ballots to cast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247</Words>
  <Application>Microsoft Office PowerPoint</Application>
  <PresentationFormat>Personalizzato</PresentationFormat>
  <Paragraphs>39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Arial</vt:lpstr>
      <vt:lpstr>Aspekta Medium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Voting Guide - Standard </dc:title>
  <cp:lastModifiedBy>Sara Carluccio</cp:lastModifiedBy>
  <cp:revision>4</cp:revision>
  <dcterms:created xsi:type="dcterms:W3CDTF">2006-08-16T00:00:00Z</dcterms:created>
  <dcterms:modified xsi:type="dcterms:W3CDTF">2026-04-02T14:57:43Z</dcterms:modified>
  <dc:identifier>DAGg8A-UL50</dc:identifier>
</cp:coreProperties>
</file>