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22" autoAdjust="0"/>
  </p:normalViewPr>
  <p:slideViewPr>
    <p:cSldViewPr>
      <p:cViewPr>
        <p:scale>
          <a:sx n="40" d="100"/>
          <a:sy n="40" d="100"/>
        </p:scale>
        <p:origin x="1555" y="4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0876B8E9-9E77-4FDA-FF38-52670E3EEA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3" b="183"/>
          <a:stretch>
            <a:fillRect/>
          </a:stretch>
        </p:blipFill>
        <p:spPr>
          <a:xfrm>
            <a:off x="-19050" y="-66034"/>
            <a:ext cx="18552418" cy="10419068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-533400" y="952500"/>
            <a:ext cx="8353980" cy="1453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190"/>
              </a:lnSpc>
              <a:spcBef>
                <a:spcPct val="0"/>
              </a:spcBef>
            </a:pPr>
            <a:r>
              <a:rPr lang="en-US" sz="8707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GUIDA AL VOTO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219200" y="4302895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41"/>
              </a:lnSpc>
              <a:spcBef>
                <a:spcPct val="0"/>
              </a:spcBef>
            </a:pPr>
            <a:r>
              <a:rPr lang="it-IT" sz="6815" noProof="0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Come si vota con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>
            <a:extLst>
              <a:ext uri="{FF2B5EF4-FFF2-40B4-BE49-F238E27FC236}">
                <a16:creationId xmlns:a16="http://schemas.microsoft.com/office/drawing/2014/main" id="{8DC4FE22-13E4-3A7C-2953-1851730B46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-122912"/>
            <a:ext cx="18307050" cy="10532824"/>
          </a:xfrm>
          <a:prstGeom prst="rect">
            <a:avLst/>
          </a:prstGeom>
        </p:spPr>
      </p:pic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2335C36A-7C5A-5E2C-2975-896D01622B53}"/>
              </a:ext>
            </a:extLst>
          </p:cNvPr>
          <p:cNvSpPr txBox="1"/>
          <p:nvPr/>
        </p:nvSpPr>
        <p:spPr>
          <a:xfrm>
            <a:off x="1828800" y="1497950"/>
            <a:ext cx="14092237" cy="3645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La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piattaforma di votazioni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online è fornita da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srgbClr val="9A8B76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Migliaia di organizzazioni si affidano a Eligo per gestire digitalmente votazioni e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assemblee in remoto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, in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presenza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 in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9A8B76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forma ibrida.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0F066726-0142-380C-8F26-1DA4F3F85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0" y="6720793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74"/>
              </a:lnSpc>
            </a:pPr>
            <a:r>
              <a:rPr lang="it-I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</a:t>
            </a:r>
            <a:r>
              <a:rPr lang="it-IT" sz="4196" noProof="0" dirty="0">
                <a:solidFill>
                  <a:srgbClr val="690D22"/>
                </a:solidFill>
                <a:latin typeface="Aspekta"/>
                <a:ea typeface="Aspekta"/>
                <a:cs typeface="Aspekta"/>
                <a:sym typeface="Aspekta"/>
              </a:rPr>
              <a:t> è la piattaforma di </a:t>
            </a:r>
            <a:r>
              <a:rPr lang="it-I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it-IT" sz="4196" noProof="0" dirty="0">
                <a:solidFill>
                  <a:srgbClr val="690D22"/>
                </a:solidFill>
                <a:latin typeface="Aspekta"/>
                <a:ea typeface="Aspekta"/>
                <a:cs typeface="Aspekta"/>
                <a:sym typeface="Aspekta"/>
              </a:rPr>
              <a:t> elettronico </a:t>
            </a:r>
            <a:r>
              <a:rPr lang="it-I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sicura</a:t>
            </a:r>
            <a:r>
              <a:rPr lang="it-IT" sz="4196" noProof="0" dirty="0">
                <a:solidFill>
                  <a:srgbClr val="690D22"/>
                </a:solidFill>
                <a:latin typeface="Aspekta"/>
                <a:ea typeface="Aspekta"/>
                <a:cs typeface="Aspekta"/>
                <a:sym typeface="Aspekta"/>
              </a:rPr>
              <a:t> e </a:t>
            </a:r>
            <a:r>
              <a:rPr lang="it-I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</a:t>
            </a:r>
            <a:r>
              <a:rPr lang="it-IT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.</a:t>
            </a:r>
          </a:p>
          <a:p>
            <a:pPr algn="ctr">
              <a:lnSpc>
                <a:spcPts val="5874"/>
              </a:lnSpc>
            </a:pPr>
            <a:endParaRPr lang="it-IT" sz="4196" b="1" noProof="0" dirty="0">
              <a:solidFill>
                <a:srgbClr val="690D22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algn="ctr">
              <a:lnSpc>
                <a:spcPts val="5874"/>
              </a:lnSpc>
              <a:spcBef>
                <a:spcPct val="0"/>
              </a:spcBef>
            </a:pPr>
            <a:r>
              <a:rPr lang="it-IT" sz="4196" noProof="0" dirty="0">
                <a:solidFill>
                  <a:srgbClr val="690D22"/>
                </a:solidFill>
                <a:latin typeface="Aspekta"/>
                <a:ea typeface="Aspekta"/>
                <a:cs typeface="Aspekta"/>
                <a:sym typeface="Aspekta"/>
              </a:rPr>
              <a:t> La soluzione flessibile e affidabile che semplifica le operazioni di voto, favorendo la partecipazione democratica. 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>
            <a:extLst>
              <a:ext uri="{FF2B5EF4-FFF2-40B4-BE49-F238E27FC236}">
                <a16:creationId xmlns:a16="http://schemas.microsoft.com/office/drawing/2014/main" id="{A3A616D4-7794-EEA3-B790-348F1DE81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13164529" y="1921062"/>
            <a:ext cx="4094771" cy="57283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Riceverai via e-mail le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credenziali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ed il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per accedere alla piattaforma.​</a:t>
            </a:r>
          </a:p>
          <a:p>
            <a:pPr algn="ctr">
              <a:lnSpc>
                <a:spcPts val="5040"/>
              </a:lnSpc>
            </a:pPr>
            <a:endParaRPr lang="it-I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algn="ctr">
              <a:lnSpc>
                <a:spcPts val="5040"/>
              </a:lnSpc>
            </a:pPr>
            <a:endParaRPr lang="it-I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algn="ctr">
              <a:lnSpc>
                <a:spcPts val="50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 votazioni aperte clicca su “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Accedi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”.</a:t>
            </a:r>
          </a:p>
          <a:p>
            <a:pPr algn="ctr">
              <a:lnSpc>
                <a:spcPts val="5040"/>
              </a:lnSpc>
              <a:spcBef>
                <a:spcPct val="0"/>
              </a:spcBef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1D8340CC-8529-650B-4169-D1E137C620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3" r="1728" b="3066"/>
          <a:stretch>
            <a:fillRect/>
          </a:stretch>
        </p:blipFill>
        <p:spPr>
          <a:xfrm>
            <a:off x="-19052" y="0"/>
            <a:ext cx="11437037" cy="102870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2C253626-D020-B0FB-FECF-2848151B2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-28203" y="0"/>
            <a:ext cx="18344407" cy="7182147"/>
          </a:xfrm>
          <a:custGeom>
            <a:avLst/>
            <a:gdLst/>
            <a:ahLst/>
            <a:cxnLst/>
            <a:rect l="l" t="t" r="r" b="b"/>
            <a:pathLst>
              <a:path w="18344407" h="7182147">
                <a:moveTo>
                  <a:pt x="0" y="0"/>
                </a:moveTo>
                <a:lnTo>
                  <a:pt x="18344407" y="0"/>
                </a:lnTo>
                <a:lnTo>
                  <a:pt x="18344407" y="7182147"/>
                </a:lnTo>
                <a:lnTo>
                  <a:pt x="0" y="71821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0583" b="-5964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/>
          <p:cNvSpPr txBox="1"/>
          <p:nvPr/>
        </p:nvSpPr>
        <p:spPr>
          <a:xfrm>
            <a:off x="-28203" y="7277397"/>
            <a:ext cx="18344407" cy="16802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endParaRPr dirty="0"/>
          </a:p>
          <a:p>
            <a:pPr algn="ctr">
              <a:lnSpc>
                <a:spcPts val="32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Ti troverai sulla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pagina di accesso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al sistema di voto.​</a:t>
            </a:r>
          </a:p>
          <a:p>
            <a:pPr algn="ctr">
              <a:lnSpc>
                <a:spcPts val="3240"/>
              </a:lnSpc>
            </a:pPr>
            <a:endParaRPr lang="it-I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algn="ctr">
              <a:lnSpc>
                <a:spcPts val="32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Inserisci n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ome utente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e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password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nel form e clicca su “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E891587E-40AD-798A-78F2-A77AA90B9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-19050"/>
            <a:ext cx="18381686" cy="7300535"/>
          </a:xfrm>
          <a:custGeom>
            <a:avLst/>
            <a:gdLst/>
            <a:ahLst/>
            <a:cxnLst/>
            <a:rect l="l" t="t" r="r" b="b"/>
            <a:pathLst>
              <a:path w="18288000" h="7233860">
                <a:moveTo>
                  <a:pt x="0" y="0"/>
                </a:moveTo>
                <a:lnTo>
                  <a:pt x="18288000" y="0"/>
                </a:lnTo>
                <a:lnTo>
                  <a:pt x="18288000" y="7233860"/>
                </a:lnTo>
                <a:lnTo>
                  <a:pt x="0" y="72338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9825" r="-914" b="-6357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/>
          <p:cNvSpPr txBox="1"/>
          <p:nvPr/>
        </p:nvSpPr>
        <p:spPr>
          <a:xfrm>
            <a:off x="0" y="7329110"/>
            <a:ext cx="18288000" cy="1680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endParaRPr dirty="0"/>
          </a:p>
          <a:p>
            <a:pPr algn="ctr">
              <a:lnSpc>
                <a:spcPts val="32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Ti ritroverai all’interno dell’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urna digitale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dove potrai visualizzare le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schede di voto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.​</a:t>
            </a:r>
          </a:p>
          <a:p>
            <a:pPr algn="ctr">
              <a:lnSpc>
                <a:spcPts val="3240"/>
              </a:lnSpc>
            </a:pPr>
            <a:endParaRPr lang="it-I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algn="ctr">
              <a:lnSpc>
                <a:spcPts val="32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Clicca il tasto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“VOTA”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relativo alla prima scheda di voto.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FB7161A9-1BAF-95DB-858D-84C07E711D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-2" y="3458451"/>
            <a:ext cx="18381687" cy="6946877"/>
          </a:xfrm>
          <a:custGeom>
            <a:avLst/>
            <a:gdLst/>
            <a:ahLst/>
            <a:cxnLst/>
            <a:rect l="l" t="t" r="r" b="b"/>
            <a:pathLst>
              <a:path w="18288000" h="6977957">
                <a:moveTo>
                  <a:pt x="0" y="0"/>
                </a:moveTo>
                <a:lnTo>
                  <a:pt x="18288000" y="0"/>
                </a:lnTo>
                <a:lnTo>
                  <a:pt x="18288000" y="6977957"/>
                </a:lnTo>
                <a:lnTo>
                  <a:pt x="0" y="697795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2610" b="-6637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Freeform 4"/>
          <p:cNvSpPr/>
          <p:nvPr/>
        </p:nvSpPr>
        <p:spPr>
          <a:xfrm rot="6516736" flipV="1">
            <a:off x="13243732" y="2831147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 r:embed="rId4">
              <a:alphaModFix amt="81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/>
          <p:cNvSpPr txBox="1"/>
          <p:nvPr/>
        </p:nvSpPr>
        <p:spPr>
          <a:xfrm>
            <a:off x="10159929" y="562495"/>
            <a:ext cx="6699893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Elenco</a:t>
            </a:r>
          </a:p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dei candidati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534922" y="562495"/>
            <a:ext cx="4057409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Informazioni sulla</a:t>
            </a:r>
          </a:p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scheda di voto</a:t>
            </a: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</p:txBody>
      </p:sp>
      <p:sp>
        <p:nvSpPr>
          <p:cNvPr id="7" name="Freeform 7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81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F8C97E6B-1738-EF27-C562-92053B93B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0"/>
            <a:ext cx="18381686" cy="7124700"/>
          </a:xfrm>
          <a:custGeom>
            <a:avLst/>
            <a:gdLst/>
            <a:ahLst/>
            <a:cxnLst/>
            <a:rect l="l" t="t" r="r" b="b"/>
            <a:pathLst>
              <a:path w="18288000" h="6964342">
                <a:moveTo>
                  <a:pt x="0" y="0"/>
                </a:moveTo>
                <a:lnTo>
                  <a:pt x="18288000" y="0"/>
                </a:lnTo>
                <a:lnTo>
                  <a:pt x="18288000" y="6964342"/>
                </a:lnTo>
                <a:lnTo>
                  <a:pt x="0" y="69643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1506" b="-7953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/>
          <p:cNvSpPr txBox="1"/>
          <p:nvPr/>
        </p:nvSpPr>
        <p:spPr>
          <a:xfrm>
            <a:off x="1028700" y="6888142"/>
            <a:ext cx="15915429" cy="29660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</a:t>
            </a:r>
          </a:p>
          <a:p>
            <a:pPr algn="ctr">
              <a:lnSpc>
                <a:spcPts val="32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Dovrai selezionare la casella relativa al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candidato desiderato 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 seleziona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“scheda bianca” 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se non desideri esprimere alcuna preferenza.​</a:t>
            </a:r>
          </a:p>
          <a:p>
            <a:pPr algn="ctr">
              <a:lnSpc>
                <a:spcPts val="2016"/>
              </a:lnSpc>
            </a:pPr>
            <a:endParaRPr lang="it-I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algn="ctr">
              <a:lnSpc>
                <a:spcPts val="5040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Per proseguire, clicca su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“VOTA”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</a:t>
            </a:r>
          </a:p>
          <a:p>
            <a:pPr algn="ctr">
              <a:lnSpc>
                <a:spcPts val="5040"/>
              </a:lnSpc>
              <a:spcBef>
                <a:spcPct val="0"/>
              </a:spcBef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FE62363D-3873-E784-34AA-79A59E1CA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-2" y="0"/>
            <a:ext cx="18381687" cy="7353300"/>
          </a:xfrm>
          <a:custGeom>
            <a:avLst/>
            <a:gdLst/>
            <a:ahLst/>
            <a:cxnLst/>
            <a:rect l="l" t="t" r="r" b="b"/>
            <a:pathLst>
              <a:path w="18288000" h="7334754">
                <a:moveTo>
                  <a:pt x="0" y="0"/>
                </a:moveTo>
                <a:lnTo>
                  <a:pt x="18288000" y="0"/>
                </a:lnTo>
                <a:lnTo>
                  <a:pt x="18288000" y="7334754"/>
                </a:lnTo>
                <a:lnTo>
                  <a:pt x="0" y="73347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9193" b="-5322"/>
            </a:stretch>
          </a:blipFill>
        </p:spPr>
        <p:txBody>
          <a:bodyPr/>
          <a:lstStyle/>
          <a:p>
            <a:endParaRPr lang="it-IT" dirty="0"/>
          </a:p>
        </p:txBody>
      </p:sp>
      <p:sp>
        <p:nvSpPr>
          <p:cNvPr id="4" name="TextBox 4"/>
          <p:cNvSpPr txBox="1"/>
          <p:nvPr/>
        </p:nvSpPr>
        <p:spPr>
          <a:xfrm>
            <a:off x="770378" y="7159012"/>
            <a:ext cx="16747243" cy="2499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37"/>
              </a:lnSpc>
            </a:pPr>
            <a:endParaRPr dirty="0"/>
          </a:p>
          <a:p>
            <a:pPr algn="ctr">
              <a:lnSpc>
                <a:spcPts val="3237"/>
              </a:lnSpc>
            </a:pPr>
            <a:r>
              <a:rPr lang="it-IT" sz="3596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Ti troverai nella </a:t>
            </a:r>
            <a:r>
              <a:rPr lang="it-IT" sz="3596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schermata di riepilogo</a:t>
            </a:r>
            <a:r>
              <a:rPr lang="it-IT" sz="3596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algn="ctr">
              <a:lnSpc>
                <a:spcPts val="3237"/>
              </a:lnSpc>
            </a:pPr>
            <a:endParaRPr lang="it-IT" sz="3596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algn="ctr">
              <a:lnSpc>
                <a:spcPts val="3237"/>
              </a:lnSpc>
            </a:pPr>
            <a:r>
              <a:rPr lang="it-IT" sz="3596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Verifica le tue scelte.</a:t>
            </a:r>
          </a:p>
          <a:p>
            <a:pPr algn="ctr">
              <a:lnSpc>
                <a:spcPts val="3237"/>
              </a:lnSpc>
            </a:pPr>
            <a:endParaRPr lang="it-IT" sz="3596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algn="ctr">
              <a:lnSpc>
                <a:spcPts val="3237"/>
              </a:lnSpc>
            </a:pPr>
            <a:r>
              <a:rPr lang="it-IT" sz="3596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Premi su “</a:t>
            </a:r>
            <a:r>
              <a:rPr lang="it-IT" sz="3596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CONFERMA VOTO</a:t>
            </a:r>
            <a:r>
              <a:rPr lang="it-IT" sz="3596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per rendere il </a:t>
            </a:r>
            <a:r>
              <a:rPr lang="it-IT" sz="3596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 definitivo.​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1D511F9B-9E9B-9ECA-18E2-1C984CF98B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81687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-38100" y="0"/>
            <a:ext cx="18383991" cy="7211245"/>
          </a:xfrm>
          <a:custGeom>
            <a:avLst/>
            <a:gdLst/>
            <a:ahLst/>
            <a:cxnLst/>
            <a:rect l="l" t="t" r="r" b="b"/>
            <a:pathLst>
              <a:path w="18383991" h="7211245">
                <a:moveTo>
                  <a:pt x="0" y="0"/>
                </a:moveTo>
                <a:lnTo>
                  <a:pt x="18383991" y="0"/>
                </a:lnTo>
                <a:lnTo>
                  <a:pt x="18383991" y="7211245"/>
                </a:lnTo>
                <a:lnTo>
                  <a:pt x="0" y="721124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0643" b="-4933"/>
            </a:stretch>
          </a:blipFill>
        </p:spPr>
        <p:txBody>
          <a:bodyPr/>
          <a:lstStyle/>
          <a:p>
            <a:endParaRPr lang="it-IT" dirty="0"/>
          </a:p>
        </p:txBody>
      </p:sp>
      <p:grpSp>
        <p:nvGrpSpPr>
          <p:cNvPr id="4" name="Group 4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0" y="7335070"/>
            <a:ext cx="18288000" cy="2724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52"/>
              </a:lnSpc>
            </a:pPr>
            <a:endParaRPr dirty="0"/>
          </a:p>
          <a:p>
            <a:pPr algn="ctr">
              <a:lnSpc>
                <a:spcPts val="2952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Il voto sarà inserito nell’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urna digitale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e sarà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immodificabile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algn="ctr">
              <a:lnSpc>
                <a:spcPts val="2952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​</a:t>
            </a:r>
          </a:p>
          <a:p>
            <a:pPr algn="ctr">
              <a:lnSpc>
                <a:spcPts val="2952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Dovrai cliccare su “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 SUCCESSIVO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per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continuare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con le 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operazioni di voto.</a:t>
            </a:r>
          </a:p>
          <a:p>
            <a:pPr algn="ctr">
              <a:lnSpc>
                <a:spcPts val="2952"/>
              </a:lnSpc>
            </a:pPr>
            <a:endParaRPr lang="it-IT" sz="3600" b="1" noProof="0" dirty="0">
              <a:solidFill>
                <a:srgbClr val="801827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algn="ctr">
              <a:lnSpc>
                <a:spcPts val="2952"/>
              </a:lnSpc>
            </a:pP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it-I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Chiudi</a:t>
            </a:r>
            <a:r>
              <a:rPr lang="it-I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per terminare le operazioni di voto se non ci sono più schede da votare.</a:t>
            </a:r>
          </a:p>
          <a:p>
            <a:pPr algn="ctr">
              <a:lnSpc>
                <a:spcPts val="2952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258</Words>
  <Application>Microsoft Office PowerPoint</Application>
  <PresentationFormat>Personalizzato</PresentationFormat>
  <Paragraphs>40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Aspekta</vt:lpstr>
      <vt:lpstr>Arial</vt:lpstr>
      <vt:lpstr>Calibri</vt:lpstr>
      <vt:lpstr>Aspekta Medium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Guida al Voto - Standard</dc:title>
  <cp:lastModifiedBy>Sara Carluccio</cp:lastModifiedBy>
  <cp:revision>2</cp:revision>
  <dcterms:created xsi:type="dcterms:W3CDTF">2006-08-16T00:00:00Z</dcterms:created>
  <dcterms:modified xsi:type="dcterms:W3CDTF">2026-03-19T13:22:27Z</dcterms:modified>
  <dc:identifier>DAGeuK67te8</dc:identifier>
</cp:coreProperties>
</file>