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Medium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1" d="100"/>
          <a:sy n="61" d="100"/>
        </p:scale>
        <p:origin x="3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E520784F-4527-5A03-831C-293A7E2E25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1" y="-36812"/>
            <a:ext cx="18571325" cy="10323812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577714" y="1590779"/>
            <a:ext cx="8353980" cy="1203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123"/>
              </a:lnSpc>
              <a:spcBef>
                <a:spcPct val="0"/>
              </a:spcBef>
            </a:pPr>
            <a:r>
              <a:rPr lang="pt-BR" sz="7231" noProof="0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GUIA DE VOTAÇÃO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98591" y="3433379"/>
            <a:ext cx="8748023" cy="1168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541"/>
              </a:lnSpc>
              <a:spcBef>
                <a:spcPct val="0"/>
              </a:spcBef>
            </a:pPr>
            <a:r>
              <a:rPr lang="pt-BR" sz="6815" noProof="0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Como votar com Eligo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2AE12045-2657-2A17-D732-54CED7D5DC19}"/>
              </a:ext>
            </a:extLst>
          </p:cNvPr>
          <p:cNvGrpSpPr/>
          <p:nvPr/>
        </p:nvGrpSpPr>
        <p:grpSpPr>
          <a:xfrm>
            <a:off x="0" y="0"/>
            <a:ext cx="18395305" cy="10294620"/>
            <a:chOff x="0" y="0"/>
            <a:chExt cx="18395305" cy="10294620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A4387F79-7A72-A003-C5FA-6ACB6AFE85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8395305" cy="10294620"/>
            </a:xfrm>
            <a:prstGeom prst="rect">
              <a:avLst/>
            </a:prstGeom>
          </p:spPr>
        </p:pic>
        <p:sp>
          <p:nvSpPr>
            <p:cNvPr id="4" name="Viale Monte Nero 17, Milano +02 80511 31 contact@eligovote.com…">
              <a:extLst>
                <a:ext uri="{FF2B5EF4-FFF2-40B4-BE49-F238E27FC236}">
                  <a16:creationId xmlns:a16="http://schemas.microsoft.com/office/drawing/2014/main" id="{AC15B6FE-451B-08E4-996A-81A854CDF43F}"/>
                </a:ext>
              </a:extLst>
            </p:cNvPr>
            <p:cNvSpPr txBox="1">
              <a:spLocks/>
            </p:cNvSpPr>
            <p:nvPr/>
          </p:nvSpPr>
          <p:spPr>
            <a:xfrm>
              <a:off x="228600" y="8789050"/>
              <a:ext cx="5965230" cy="110799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 sz="2200">
                  <a:solidFill>
                    <a:srgbClr val="FFFFFF"/>
                  </a:solidFill>
                </a:defRPr>
              </a:pPr>
              <a:br>
                <a:rPr lang="en-US" sz="2200" dirty="0">
                  <a:solidFill>
                    <a:srgbClr val="FFFFFF"/>
                  </a:solidFill>
                </a:rPr>
              </a:br>
              <a:r>
                <a:rPr lang="en-US" sz="1800" dirty="0">
                  <a:solidFill>
                    <a:srgbClr val="FFFFFF"/>
                  </a:solidFill>
                </a:rPr>
                <a:t>Copyright © 2026 ELIGO | ID Technology S.r.l.</a:t>
              </a:r>
              <a:br>
                <a:rPr lang="en-US" sz="2200" dirty="0">
                  <a:solidFill>
                    <a:srgbClr val="FFFFFF"/>
                  </a:solidFill>
                </a:rPr>
              </a:br>
              <a:endParaRPr lang="en-US" sz="2200" dirty="0">
                <a:solidFill>
                  <a:srgbClr val="FFFFFF"/>
                </a:solidFill>
              </a:endParaRPr>
            </a:p>
          </p:txBody>
        </p:sp>
      </p:grp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8A4ADB6-AC71-16C1-862E-B5E97882D24C}"/>
              </a:ext>
            </a:extLst>
          </p:cNvPr>
          <p:cNvSpPr txBox="1"/>
          <p:nvPr/>
        </p:nvSpPr>
        <p:spPr>
          <a:xfrm>
            <a:off x="1752600" y="1028700"/>
            <a:ext cx="14782800" cy="436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 plataforma de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votação online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é disponibilizada pela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Milhares de organizações confiam na Eligo para a gestão digital de votações e reuniões, sejam elas remotas, presenciais ou híbridas.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8905FF54-D2FB-D590-F515-ACF74C5F40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0" y="6501150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 </a:t>
            </a: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é uma</a:t>
            </a: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plataforma de votação eletrónica segura </a:t>
            </a: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 </a:t>
            </a: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intuitiva</a:t>
            </a:r>
          </a:p>
          <a:p>
            <a:pPr marL="0" lvl="0" indent="0" algn="ctr">
              <a:lnSpc>
                <a:spcPts val="5874"/>
              </a:lnSpc>
            </a:pPr>
            <a:endParaRPr lang="pt-BR" sz="4196" b="1" noProof="0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A solução flexível e fiável que simplifica as operações de votação, incentivando a participação democrática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E4B1072C-D3CE-85EB-0B89-60D747726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8" name="TextBox 8"/>
          <p:cNvSpPr txBox="1"/>
          <p:nvPr/>
        </p:nvSpPr>
        <p:spPr>
          <a:xfrm>
            <a:off x="13164529" y="1922145"/>
            <a:ext cx="4094771" cy="6366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Receberá as suas 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credenciais 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 o 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link 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 acesso à plataforma</a:t>
            </a:r>
          </a:p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por e-mail</a:t>
            </a:r>
          </a:p>
          <a:p>
            <a:pPr marL="0" lvl="0" indent="0" algn="ctr">
              <a:lnSpc>
                <a:spcPts val="50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Após a abertura da votação, clique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Entrar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9B1D876B-D6DE-9CB0-456A-96543ACCF4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392214" cy="102870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F31F122C-2484-798B-18D3-E4BBD1FA19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-38100"/>
            <a:ext cx="18316203" cy="7650831"/>
          </a:xfrm>
          <a:custGeom>
            <a:avLst/>
            <a:gdLst/>
            <a:ahLst/>
            <a:cxnLst/>
            <a:rect l="l" t="t" r="r" b="b"/>
            <a:pathLst>
              <a:path w="18316203" h="7650831">
                <a:moveTo>
                  <a:pt x="0" y="0"/>
                </a:moveTo>
                <a:lnTo>
                  <a:pt x="18316203" y="0"/>
                </a:lnTo>
                <a:lnTo>
                  <a:pt x="18316203" y="7650831"/>
                </a:lnTo>
                <a:lnTo>
                  <a:pt x="0" y="765083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4" name="TextBox 4"/>
          <p:cNvSpPr txBox="1"/>
          <p:nvPr/>
        </p:nvSpPr>
        <p:spPr>
          <a:xfrm>
            <a:off x="0" y="7789793"/>
            <a:ext cx="18344407" cy="2089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Estará na página de autenticação do sistema de votação</a:t>
            </a:r>
          </a:p>
          <a:p>
            <a:pPr marL="0" lvl="0" indent="0" algn="ctr">
              <a:lnSpc>
                <a:spcPts val="32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Introduza o seu nome de utilizador e a sua palavra-passe no formulário e</a:t>
            </a: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clique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LOGIN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2FCDB9F-5CF7-444B-1B1C-A127EEDEB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0"/>
            <a:ext cx="18288000" cy="7681925"/>
          </a:xfrm>
          <a:custGeom>
            <a:avLst/>
            <a:gdLst/>
            <a:ahLst/>
            <a:cxnLst/>
            <a:rect l="l" t="t" r="r" b="b"/>
            <a:pathLst>
              <a:path w="18288000" h="7681925">
                <a:moveTo>
                  <a:pt x="0" y="0"/>
                </a:moveTo>
                <a:lnTo>
                  <a:pt x="18288000" y="0"/>
                </a:lnTo>
                <a:lnTo>
                  <a:pt x="18288000" y="7681925"/>
                </a:lnTo>
                <a:lnTo>
                  <a:pt x="0" y="76819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4" name="TextBox 4"/>
          <p:cNvSpPr txBox="1"/>
          <p:nvPr/>
        </p:nvSpPr>
        <p:spPr>
          <a:xfrm>
            <a:off x="0" y="7786700"/>
            <a:ext cx="18288000" cy="1683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02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encontrará-se dentro da urna digital, onde poderá visualizar os boletins de voto</a:t>
            </a:r>
          </a:p>
          <a:p>
            <a:pPr marL="0" lvl="0" indent="0" algn="ctr">
              <a:lnSpc>
                <a:spcPts val="3179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Clique no botão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a votação inicial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5DA9773E-E874-F239-BD5F-F074879F80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2676525"/>
            <a:ext cx="18288000" cy="7610475"/>
          </a:xfrm>
          <a:custGeom>
            <a:avLst/>
            <a:gdLst/>
            <a:ahLst/>
            <a:cxnLst/>
            <a:rect l="l" t="t" r="r" b="b"/>
            <a:pathLst>
              <a:path w="18288000" h="7610475">
                <a:moveTo>
                  <a:pt x="0" y="0"/>
                </a:moveTo>
                <a:lnTo>
                  <a:pt x="18288000" y="0"/>
                </a:lnTo>
                <a:lnTo>
                  <a:pt x="18288000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4" name="Freeform 4"/>
          <p:cNvSpPr/>
          <p:nvPr/>
        </p:nvSpPr>
        <p:spPr>
          <a:xfrm rot="6516736" flipV="1">
            <a:off x="13243732" y="2831147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8"/>
                </a:moveTo>
                <a:lnTo>
                  <a:pt x="2528176" y="1254608"/>
                </a:lnTo>
                <a:lnTo>
                  <a:pt x="2528176" y="0"/>
                </a:lnTo>
                <a:lnTo>
                  <a:pt x="0" y="0"/>
                </a:lnTo>
                <a:lnTo>
                  <a:pt x="0" y="1254608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5" name="Freeform 5"/>
          <p:cNvSpPr/>
          <p:nvPr/>
        </p:nvSpPr>
        <p:spPr>
          <a:xfrm rot="5951129">
            <a:off x="254297" y="2460541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Box 6"/>
          <p:cNvSpPr txBox="1"/>
          <p:nvPr/>
        </p:nvSpPr>
        <p:spPr>
          <a:xfrm>
            <a:off x="0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BR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Detalhes sobre o boletim de voto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996288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BR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Lista de candidatos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580BA206-7E4C-2E72-0396-4F2866B2E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1"/>
            <a:ext cx="18273418" cy="7429500"/>
          </a:xfrm>
          <a:custGeom>
            <a:avLst/>
            <a:gdLst/>
            <a:ahLst/>
            <a:cxnLst/>
            <a:rect l="l" t="t" r="r" b="b"/>
            <a:pathLst>
              <a:path w="18445586" h="7610475">
                <a:moveTo>
                  <a:pt x="0" y="0"/>
                </a:moveTo>
                <a:lnTo>
                  <a:pt x="18445586" y="0"/>
                </a:lnTo>
                <a:lnTo>
                  <a:pt x="18445586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30" b="-430"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5" name="TextBox 5"/>
          <p:cNvSpPr txBox="1"/>
          <p:nvPr/>
        </p:nvSpPr>
        <p:spPr>
          <a:xfrm>
            <a:off x="0" y="7044799"/>
            <a:ext cx="18288000" cy="28779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319"/>
              </a:lnSpc>
            </a:pPr>
            <a:endParaRPr lang="pt-BR" noProof="0" dirty="0"/>
          </a:p>
          <a:p>
            <a:pPr marL="0" lvl="0" indent="0" algn="ctr">
              <a:lnSpc>
                <a:spcPts val="5319"/>
              </a:lnSpc>
            </a:pP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Deverá selecionar a caixa do candidato que prefere ou optar por “</a:t>
            </a:r>
            <a:r>
              <a:rPr lang="pt-BR" sz="3799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 em branco</a:t>
            </a: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caso não deseje manifestar qualquer preferência</a:t>
            </a:r>
          </a:p>
          <a:p>
            <a:pPr marL="0" lvl="0" indent="0" algn="ctr">
              <a:lnSpc>
                <a:spcPts val="3419"/>
              </a:lnSpc>
            </a:pPr>
            <a:endParaRPr lang="pt-BR" sz="3799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127"/>
              </a:lnSpc>
            </a:pP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 Para prosseguir, clique em “</a:t>
            </a:r>
            <a:r>
              <a:rPr lang="pt-BR" sz="3799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145D5988-C23E-8DB9-0422-D9103F7C1B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0"/>
            <a:ext cx="18288000" cy="7727474"/>
          </a:xfrm>
          <a:custGeom>
            <a:avLst/>
            <a:gdLst/>
            <a:ahLst/>
            <a:cxnLst/>
            <a:rect l="l" t="t" r="r" b="b"/>
            <a:pathLst>
              <a:path w="18288000" h="7727474">
                <a:moveTo>
                  <a:pt x="0" y="0"/>
                </a:moveTo>
                <a:lnTo>
                  <a:pt x="18288000" y="0"/>
                </a:lnTo>
                <a:lnTo>
                  <a:pt x="18288000" y="7727474"/>
                </a:lnTo>
                <a:lnTo>
                  <a:pt x="0" y="772747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6757" b="-4054"/>
            </a:stretch>
          </a:blipFill>
        </p:spPr>
        <p:txBody>
          <a:bodyPr/>
          <a:lstStyle/>
          <a:p>
            <a:endParaRPr lang="pt-BR" noProof="0" dirty="0"/>
          </a:p>
        </p:txBody>
      </p:sp>
      <p:grpSp>
        <p:nvGrpSpPr>
          <p:cNvPr id="4" name="Group 4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70378" y="7377412"/>
            <a:ext cx="16747243" cy="25126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17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encontrará-se na tela de resumo</a:t>
            </a:r>
          </a:p>
          <a:p>
            <a:pPr marL="0" lvl="0" indent="0" algn="ctr">
              <a:lnSpc>
                <a:spcPts val="32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Verifique as suas escolhas</a:t>
            </a:r>
          </a:p>
          <a:p>
            <a:pPr marL="0" lvl="0" indent="0" algn="ctr">
              <a:lnSpc>
                <a:spcPts val="32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Pressione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CONFIRMAR 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a votação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 10">
            <a:extLst>
              <a:ext uri="{FF2B5EF4-FFF2-40B4-BE49-F238E27FC236}">
                <a16:creationId xmlns:a16="http://schemas.microsoft.com/office/drawing/2014/main" id="{7356B733-9603-2E03-994B-6DB7BFA09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0"/>
            <a:ext cx="18288000" cy="7744948"/>
          </a:xfrm>
          <a:custGeom>
            <a:avLst/>
            <a:gdLst/>
            <a:ahLst/>
            <a:cxnLst/>
            <a:rect l="l" t="t" r="r" b="b"/>
            <a:pathLst>
              <a:path w="18288000" h="7744948">
                <a:moveTo>
                  <a:pt x="0" y="0"/>
                </a:moveTo>
                <a:lnTo>
                  <a:pt x="18288000" y="0"/>
                </a:lnTo>
                <a:lnTo>
                  <a:pt x="18288000" y="7744948"/>
                </a:lnTo>
                <a:lnTo>
                  <a:pt x="0" y="774494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5674" b="-4272"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7" name="TextBox 7"/>
          <p:cNvSpPr txBox="1"/>
          <p:nvPr/>
        </p:nvSpPr>
        <p:spPr>
          <a:xfrm>
            <a:off x="0" y="7868773"/>
            <a:ext cx="18288000" cy="21358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952"/>
              </a:lnSpc>
            </a:pPr>
            <a:endParaRPr lang="pt-BR" noProof="0" dirty="0"/>
          </a:p>
          <a:p>
            <a:pPr marL="0" lvl="0" indent="0" algn="ctr">
              <a:lnSpc>
                <a:spcPts val="3888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 voto será introduzido na urna digital e não poderá ser alterado.</a:t>
            </a:r>
          </a:p>
          <a:p>
            <a:pPr marL="0" lvl="0" indent="0" algn="ctr">
              <a:lnSpc>
                <a:spcPts val="3888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deverá clicar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PRÓXIMO 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prosseguir com as operações de votação</a:t>
            </a:r>
          </a:p>
          <a:p>
            <a:pPr marL="0" lvl="0" indent="0" algn="ctr">
              <a:lnSpc>
                <a:spcPts val="2952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952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Fechar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o processo de votação caso não existam mais cédulas para votar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265</Words>
  <Application>Microsoft Office PowerPoint</Application>
  <PresentationFormat>Personalizzato</PresentationFormat>
  <Paragraphs>40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Aspekta</vt:lpstr>
      <vt:lpstr>Calibri</vt:lpstr>
      <vt:lpstr>Aspekta Medium</vt:lpstr>
      <vt:lpstr>Arial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DE VOTAÇÃO - Standard</dc:title>
  <cp:lastModifiedBy>Sara Carluccio</cp:lastModifiedBy>
  <cp:revision>3</cp:revision>
  <dcterms:created xsi:type="dcterms:W3CDTF">2006-08-16T00:00:00Z</dcterms:created>
  <dcterms:modified xsi:type="dcterms:W3CDTF">2026-04-07T09:51:40Z</dcterms:modified>
  <dc:identifier>DAGg-Nq-hyE</dc:identifier>
</cp:coreProperties>
</file>