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8288000" cy="10287000"/>
  <p:notesSz cx="6858000" cy="9144000"/>
  <p:embeddedFontLst>
    <p:embeddedFont>
      <p:font typeface="Aspekta" panose="020B0604020202020204" charset="0"/>
      <p:regular r:id="rId12"/>
    </p:embeddedFont>
    <p:embeddedFont>
      <p:font typeface="Aspekta Medium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0" d="100"/>
          <a:sy n="50" d="100"/>
        </p:scale>
        <p:origin x="67" y="3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E520784F-4527-5A03-831C-293A7E2E25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1" y="-36812"/>
            <a:ext cx="18571325" cy="10323812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577714" y="1590779"/>
            <a:ext cx="8353980" cy="12032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0123"/>
              </a:lnSpc>
              <a:spcBef>
                <a:spcPct val="0"/>
              </a:spcBef>
            </a:pPr>
            <a:r>
              <a:rPr lang="pt-BR" sz="7231" noProof="0" dirty="0">
                <a:solidFill>
                  <a:srgbClr val="FFFFFF"/>
                </a:solidFill>
                <a:latin typeface="Aspekta"/>
                <a:ea typeface="Aspekta"/>
                <a:cs typeface="Aspekta"/>
                <a:sym typeface="Aspekta"/>
              </a:rPr>
              <a:t>GUIA DE VOTAÇÃO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98591" y="3433379"/>
            <a:ext cx="8748023" cy="1168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541"/>
              </a:lnSpc>
              <a:spcBef>
                <a:spcPct val="0"/>
              </a:spcBef>
            </a:pPr>
            <a:r>
              <a:rPr lang="pt-BR" sz="6815" noProof="0" dirty="0">
                <a:solidFill>
                  <a:srgbClr val="FFFFFF"/>
                </a:solidFill>
                <a:latin typeface="Aspekta"/>
                <a:ea typeface="Aspekta"/>
                <a:cs typeface="Aspekta"/>
                <a:sym typeface="Aspekta"/>
              </a:rPr>
              <a:t>Como votar com Eligo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F3970971-4EBC-B458-5DCD-504ED24C29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395305" cy="10294620"/>
          </a:xfrm>
          <a:prstGeom prst="rect">
            <a:avLst/>
          </a:prstGeom>
        </p:spPr>
      </p:pic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68A4ADB6-AC71-16C1-862E-B5E97882D24C}"/>
              </a:ext>
            </a:extLst>
          </p:cNvPr>
          <p:cNvSpPr txBox="1"/>
          <p:nvPr/>
        </p:nvSpPr>
        <p:spPr>
          <a:xfrm>
            <a:off x="1752600" y="1028700"/>
            <a:ext cx="14782800" cy="4363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A plataforma de 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votação online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 é disponibilizada pela 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D90000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Eligo Voting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4000" b="0" i="0" u="none" strike="noStrike" kern="1200" cap="none" spc="0" normalizeH="0" baseline="0" noProof="0" dirty="0">
              <a:ln>
                <a:noFill/>
              </a:ln>
              <a:solidFill>
                <a:srgbClr val="E0DFCA"/>
              </a:solidFill>
              <a:effectLst/>
              <a:uLnTx/>
              <a:uFillTx/>
              <a:latin typeface="Aspekta"/>
              <a:ea typeface="Aspekta"/>
              <a:cs typeface="Aspekta"/>
              <a:sym typeface="Aspekta"/>
            </a:endParaRPr>
          </a:p>
          <a:p>
            <a:pPr marL="0" marR="0" lvl="0" indent="0" algn="ctr" defTabSz="914400" rtl="0" eaLnBrk="1" fontAlgn="auto" latinLnBrk="0" hangingPunct="1">
              <a:lnSpc>
                <a:spcPts val="5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rgbClr val="E0DFCA"/>
                </a:solidFill>
                <a:effectLst/>
                <a:uLnTx/>
                <a:uFillTx/>
                <a:latin typeface="Aspekta"/>
                <a:ea typeface="Aspekta"/>
                <a:cs typeface="Aspekta"/>
                <a:sym typeface="Aspekta"/>
              </a:rPr>
              <a:t>Milhares de organizações confiam na Eligo para a gestão digital de votações e reuniões, sejam elas remotas, presenciais ou híbridas.</a:t>
            </a:r>
          </a:p>
        </p:txBody>
      </p:sp>
      <p:sp>
        <p:nvSpPr>
          <p:cNvPr id="3" name="Viale Monte Nero 17, Milano +02 80511 31 contact@eligovote.com…">
            <a:extLst>
              <a:ext uri="{FF2B5EF4-FFF2-40B4-BE49-F238E27FC236}">
                <a16:creationId xmlns:a16="http://schemas.microsoft.com/office/drawing/2014/main" id="{BBBB8182-7227-94EE-5437-A3DA7FDC9A12}"/>
              </a:ext>
            </a:extLst>
          </p:cNvPr>
          <p:cNvSpPr txBox="1">
            <a:spLocks/>
          </p:cNvSpPr>
          <p:nvPr/>
        </p:nvSpPr>
        <p:spPr>
          <a:xfrm>
            <a:off x="228600" y="8789050"/>
            <a:ext cx="5965230" cy="11079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 sz="2200">
                <a:solidFill>
                  <a:srgbClr val="FFFFFF"/>
                </a:solidFill>
              </a:defRPr>
            </a:pP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1800" dirty="0">
                <a:solidFill>
                  <a:srgbClr val="FFFFFF"/>
                </a:solidFill>
              </a:rPr>
              <a:t>Copyright © 2026 ELIGO | ID Technology S.r.l.</a:t>
            </a:r>
            <a:br>
              <a:rPr lang="en-US" sz="2200" dirty="0">
                <a:solidFill>
                  <a:srgbClr val="FFFFFF"/>
                </a:solidFill>
              </a:rPr>
            </a:br>
            <a:endParaRPr lang="en-US" sz="22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8905FF54-D2FB-D590-F515-ACF74C5F40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73418" cy="1028700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0" y="6501150"/>
            <a:ext cx="18288000" cy="29414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74"/>
              </a:lnSpc>
            </a:pPr>
            <a:r>
              <a:rPr lang="pt-BR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Eligo </a:t>
            </a:r>
            <a:r>
              <a:rPr lang="pt-BR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é uma</a:t>
            </a:r>
            <a:r>
              <a:rPr lang="pt-BR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plataforma de votação eletrónica segura </a:t>
            </a:r>
            <a:r>
              <a:rPr lang="pt-BR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 </a:t>
            </a:r>
            <a:r>
              <a:rPr lang="pt-BR" sz="4196" b="1" noProof="0" dirty="0">
                <a:solidFill>
                  <a:srgbClr val="D90000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intuitiva</a:t>
            </a:r>
          </a:p>
          <a:p>
            <a:pPr marL="0" lvl="0" indent="0" algn="ctr">
              <a:lnSpc>
                <a:spcPts val="5874"/>
              </a:lnSpc>
            </a:pPr>
            <a:endParaRPr lang="pt-BR" sz="4196" b="1" noProof="0" dirty="0">
              <a:solidFill>
                <a:srgbClr val="D90000"/>
              </a:solidFill>
              <a:latin typeface="Aspekta Medium"/>
              <a:ea typeface="Aspekta Medium"/>
              <a:cs typeface="Aspekta Medium"/>
              <a:sym typeface="Aspekta Medium"/>
            </a:endParaRPr>
          </a:p>
          <a:p>
            <a:pPr marL="0" lvl="0" indent="0" algn="ctr">
              <a:lnSpc>
                <a:spcPts val="5874"/>
              </a:lnSpc>
              <a:spcBef>
                <a:spcPct val="0"/>
              </a:spcBef>
            </a:pPr>
            <a:r>
              <a:rPr lang="pt-BR" sz="4196" b="1" noProof="0" dirty="0">
                <a:solidFill>
                  <a:srgbClr val="690D22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 A solução flexível e fiável que simplifica as operações de votação, incentivando a participação democrática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>
            <a:extLst>
              <a:ext uri="{FF2B5EF4-FFF2-40B4-BE49-F238E27FC236}">
                <a16:creationId xmlns:a16="http://schemas.microsoft.com/office/drawing/2014/main" id="{E4B1072C-D3CE-85EB-0B89-60D7477267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73418" cy="10287000"/>
          </a:xfrm>
          <a:prstGeom prst="rect">
            <a:avLst/>
          </a:prstGeom>
        </p:spPr>
      </p:pic>
      <p:sp>
        <p:nvSpPr>
          <p:cNvPr id="8" name="TextBox 8"/>
          <p:cNvSpPr txBox="1"/>
          <p:nvPr/>
        </p:nvSpPr>
        <p:spPr>
          <a:xfrm>
            <a:off x="13164529" y="1922145"/>
            <a:ext cx="4094771" cy="57383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Receberá o 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link 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de acesso à plataforma</a:t>
            </a:r>
          </a:p>
          <a:p>
            <a:pPr marL="0" lvl="0" indent="0" algn="ctr">
              <a:lnSpc>
                <a:spcPts val="50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por e-mail</a:t>
            </a:r>
          </a:p>
          <a:p>
            <a:pPr marL="0" lvl="0" indent="0" algn="ctr">
              <a:lnSpc>
                <a:spcPts val="50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50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Após a abertura da votação, clique em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Entrar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491289D-BAEA-6E7B-45E2-EECF9C98F1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" y="-7620"/>
            <a:ext cx="12369452" cy="1028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F31F122C-2484-798B-18D3-E4BBD1FA19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" y="0"/>
            <a:ext cx="18273418" cy="102870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-10554" y="7962900"/>
            <a:ext cx="18344407" cy="2089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240"/>
              </a:lnSpc>
            </a:pPr>
            <a:endParaRPr lang="pt-BR" noProof="0" dirty="0"/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Estará na página de autenticação do sistema de votação</a:t>
            </a:r>
          </a:p>
          <a:p>
            <a:pPr marL="0" lvl="0" indent="0" algn="ctr">
              <a:lnSpc>
                <a:spcPts val="32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Clique em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ENTRAR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7297534-ECE8-A6FB-63FD-2F6C0F477F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3" t="7211" r="83" b="85"/>
          <a:stretch>
            <a:fillRect/>
          </a:stretch>
        </p:blipFill>
        <p:spPr bwMode="auto">
          <a:xfrm>
            <a:off x="-75938" y="-38100"/>
            <a:ext cx="18364333" cy="822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2FCDB9F-5CF7-444B-1B1C-A127EEDEB0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73418" cy="10287000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0" y="0"/>
            <a:ext cx="18288000" cy="7681925"/>
          </a:xfrm>
          <a:custGeom>
            <a:avLst/>
            <a:gdLst/>
            <a:ahLst/>
            <a:cxnLst/>
            <a:rect l="l" t="t" r="r" b="b"/>
            <a:pathLst>
              <a:path w="18288000" h="7681925">
                <a:moveTo>
                  <a:pt x="0" y="0"/>
                </a:moveTo>
                <a:lnTo>
                  <a:pt x="18288000" y="0"/>
                </a:lnTo>
                <a:lnTo>
                  <a:pt x="18288000" y="7681925"/>
                </a:lnTo>
                <a:lnTo>
                  <a:pt x="0" y="76819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4" name="TextBox 4"/>
          <p:cNvSpPr txBox="1"/>
          <p:nvPr/>
        </p:nvSpPr>
        <p:spPr>
          <a:xfrm>
            <a:off x="0" y="7786700"/>
            <a:ext cx="18288000" cy="16836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02"/>
              </a:lnSpc>
            </a:pPr>
            <a:endParaRPr lang="pt-BR" noProof="0" dirty="0"/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encontrará-se dentro da urna digital, onde poderá visualizar os boletins de voto</a:t>
            </a:r>
          </a:p>
          <a:p>
            <a:pPr marL="0" lvl="0" indent="0" algn="ctr">
              <a:lnSpc>
                <a:spcPts val="3179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Clique no botão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a votação inicial</a:t>
            </a: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5DA9773E-E874-F239-BD5F-F074879F80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73418" cy="10287000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0" y="2676525"/>
            <a:ext cx="18288000" cy="7610475"/>
          </a:xfrm>
          <a:custGeom>
            <a:avLst/>
            <a:gdLst/>
            <a:ahLst/>
            <a:cxnLst/>
            <a:rect l="l" t="t" r="r" b="b"/>
            <a:pathLst>
              <a:path w="18288000" h="7610475">
                <a:moveTo>
                  <a:pt x="0" y="0"/>
                </a:moveTo>
                <a:lnTo>
                  <a:pt x="18288000" y="0"/>
                </a:lnTo>
                <a:lnTo>
                  <a:pt x="18288000" y="7610475"/>
                </a:lnTo>
                <a:lnTo>
                  <a:pt x="0" y="761047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4" name="Freeform 4"/>
          <p:cNvSpPr/>
          <p:nvPr/>
        </p:nvSpPr>
        <p:spPr>
          <a:xfrm rot="6516736" flipV="1">
            <a:off x="13243732" y="2831147"/>
            <a:ext cx="2528177" cy="1254608"/>
          </a:xfrm>
          <a:custGeom>
            <a:avLst/>
            <a:gdLst/>
            <a:ahLst/>
            <a:cxnLst/>
            <a:rect l="l" t="t" r="r" b="b"/>
            <a:pathLst>
              <a:path w="2528177" h="1254608">
                <a:moveTo>
                  <a:pt x="0" y="1254608"/>
                </a:moveTo>
                <a:lnTo>
                  <a:pt x="2528176" y="1254608"/>
                </a:lnTo>
                <a:lnTo>
                  <a:pt x="2528176" y="0"/>
                </a:lnTo>
                <a:lnTo>
                  <a:pt x="0" y="0"/>
                </a:lnTo>
                <a:lnTo>
                  <a:pt x="0" y="1254608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5" name="Freeform 5"/>
          <p:cNvSpPr/>
          <p:nvPr/>
        </p:nvSpPr>
        <p:spPr>
          <a:xfrm rot="5951129">
            <a:off x="254297" y="2460541"/>
            <a:ext cx="2561250" cy="1271020"/>
          </a:xfrm>
          <a:custGeom>
            <a:avLst/>
            <a:gdLst/>
            <a:ahLst/>
            <a:cxnLst/>
            <a:rect l="l" t="t" r="r" b="b"/>
            <a:pathLst>
              <a:path w="2561250" h="1271020">
                <a:moveTo>
                  <a:pt x="0" y="0"/>
                </a:moveTo>
                <a:lnTo>
                  <a:pt x="2561250" y="0"/>
                </a:lnTo>
                <a:lnTo>
                  <a:pt x="2561250" y="1271021"/>
                </a:lnTo>
                <a:lnTo>
                  <a:pt x="0" y="127102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alphaModFix amt="80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6" name="TextBox 6"/>
          <p:cNvSpPr txBox="1"/>
          <p:nvPr/>
        </p:nvSpPr>
        <p:spPr>
          <a:xfrm>
            <a:off x="0" y="952500"/>
            <a:ext cx="8065685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BR" sz="3600" noProof="0" dirty="0">
                <a:solidFill>
                  <a:srgbClr val="70050C"/>
                </a:solidFill>
                <a:latin typeface="Aspekta"/>
                <a:ea typeface="Aspekta"/>
                <a:cs typeface="Aspekta"/>
                <a:sym typeface="Aspekta"/>
              </a:rPr>
              <a:t>Detalhes sobre o boletim de voto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996288" y="952500"/>
            <a:ext cx="8065685" cy="622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BR" sz="3600" noProof="0" dirty="0">
                <a:solidFill>
                  <a:srgbClr val="70050C"/>
                </a:solidFill>
                <a:latin typeface="Aspekta"/>
                <a:ea typeface="Aspekta"/>
                <a:cs typeface="Aspekta"/>
                <a:sym typeface="Aspekta"/>
              </a:rPr>
              <a:t>Lista de candidatos</a:t>
            </a: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580BA206-7E4C-2E72-0396-4F2866B2E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73418" cy="10287000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0" y="1"/>
            <a:ext cx="18273418" cy="7429500"/>
          </a:xfrm>
          <a:custGeom>
            <a:avLst/>
            <a:gdLst/>
            <a:ahLst/>
            <a:cxnLst/>
            <a:rect l="l" t="t" r="r" b="b"/>
            <a:pathLst>
              <a:path w="18445586" h="7610475">
                <a:moveTo>
                  <a:pt x="0" y="0"/>
                </a:moveTo>
                <a:lnTo>
                  <a:pt x="18445586" y="0"/>
                </a:lnTo>
                <a:lnTo>
                  <a:pt x="18445586" y="7610475"/>
                </a:lnTo>
                <a:lnTo>
                  <a:pt x="0" y="761047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30" b="-430"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5" name="TextBox 5"/>
          <p:cNvSpPr txBox="1"/>
          <p:nvPr/>
        </p:nvSpPr>
        <p:spPr>
          <a:xfrm>
            <a:off x="0" y="7044799"/>
            <a:ext cx="18288000" cy="28779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319"/>
              </a:lnSpc>
            </a:pPr>
            <a:endParaRPr lang="pt-BR" noProof="0" dirty="0"/>
          </a:p>
          <a:p>
            <a:pPr marL="0" lvl="0" indent="0" algn="ctr">
              <a:lnSpc>
                <a:spcPts val="5319"/>
              </a:lnSpc>
            </a:pPr>
            <a:r>
              <a:rPr lang="pt-BR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Deverá selecionar a caixa do candidato que prefere ou optar por “</a:t>
            </a:r>
            <a:r>
              <a:rPr lang="pt-BR" sz="3799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 em branco</a:t>
            </a:r>
            <a:r>
              <a:rPr lang="pt-BR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caso não deseje manifestar qualquer preferência</a:t>
            </a:r>
          </a:p>
          <a:p>
            <a:pPr marL="0" lvl="0" indent="0" algn="ctr">
              <a:lnSpc>
                <a:spcPts val="3419"/>
              </a:lnSpc>
            </a:pPr>
            <a:endParaRPr lang="pt-BR" sz="3799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2127"/>
              </a:lnSpc>
            </a:pPr>
            <a:r>
              <a:rPr lang="pt-BR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 Para prosseguir, clique em “</a:t>
            </a:r>
            <a:r>
              <a:rPr lang="pt-BR" sz="3799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VOTO</a:t>
            </a:r>
            <a:r>
              <a:rPr lang="pt-BR" sz="3799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</a:t>
            </a: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145D5988-C23E-8DB9-0422-D9103F7C1B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73418" cy="10287000"/>
          </a:xfrm>
          <a:prstGeom prst="rect">
            <a:avLst/>
          </a:prstGeom>
        </p:spPr>
      </p:pic>
      <p:sp>
        <p:nvSpPr>
          <p:cNvPr id="3" name="Freeform 3"/>
          <p:cNvSpPr/>
          <p:nvPr/>
        </p:nvSpPr>
        <p:spPr>
          <a:xfrm>
            <a:off x="0" y="0"/>
            <a:ext cx="18288000" cy="7727474"/>
          </a:xfrm>
          <a:custGeom>
            <a:avLst/>
            <a:gdLst/>
            <a:ahLst/>
            <a:cxnLst/>
            <a:rect l="l" t="t" r="r" b="b"/>
            <a:pathLst>
              <a:path w="18288000" h="7727474">
                <a:moveTo>
                  <a:pt x="0" y="0"/>
                </a:moveTo>
                <a:lnTo>
                  <a:pt x="18288000" y="0"/>
                </a:lnTo>
                <a:lnTo>
                  <a:pt x="18288000" y="7727474"/>
                </a:lnTo>
                <a:lnTo>
                  <a:pt x="0" y="772747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6757" b="-4054"/>
            </a:stretch>
          </a:blipFill>
        </p:spPr>
        <p:txBody>
          <a:bodyPr/>
          <a:lstStyle/>
          <a:p>
            <a:endParaRPr lang="pt-BR" noProof="0" dirty="0"/>
          </a:p>
        </p:txBody>
      </p:sp>
      <p:grpSp>
        <p:nvGrpSpPr>
          <p:cNvPr id="4" name="Group 4"/>
          <p:cNvGrpSpPr/>
          <p:nvPr/>
        </p:nvGrpSpPr>
        <p:grpSpPr>
          <a:xfrm>
            <a:off x="322085" y="687105"/>
            <a:ext cx="4056582" cy="4456395"/>
            <a:chOff x="0" y="0"/>
            <a:chExt cx="1068400" cy="1173701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068400" cy="1173701"/>
            </a:xfrm>
            <a:custGeom>
              <a:avLst/>
              <a:gdLst/>
              <a:ahLst/>
              <a:cxnLst/>
              <a:rect l="l" t="t" r="r" b="b"/>
              <a:pathLst>
                <a:path w="1068400" h="1173701">
                  <a:moveTo>
                    <a:pt x="0" y="0"/>
                  </a:moveTo>
                  <a:lnTo>
                    <a:pt x="1068400" y="0"/>
                  </a:lnTo>
                  <a:lnTo>
                    <a:pt x="1068400" y="1173701"/>
                  </a:lnTo>
                  <a:lnTo>
                    <a:pt x="0" y="1173701"/>
                  </a:lnTo>
                  <a:close/>
                </a:path>
              </a:pathLst>
            </a:custGeom>
            <a:solidFill>
              <a:srgbClr val="70050C"/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19050"/>
              <a:ext cx="1068400" cy="11927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BR" noProof="0" dirty="0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770378" y="7377412"/>
            <a:ext cx="16747243" cy="25126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17"/>
              </a:lnSpc>
            </a:pPr>
            <a:endParaRPr lang="pt-BR" noProof="0" dirty="0"/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encontrará-se na tela de resumo</a:t>
            </a:r>
          </a:p>
          <a:p>
            <a:pPr marL="0" lvl="0" indent="0" algn="ctr">
              <a:lnSpc>
                <a:spcPts val="32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Verifique as suas escolhas</a:t>
            </a:r>
          </a:p>
          <a:p>
            <a:pPr marL="0" lvl="0" indent="0" algn="ctr">
              <a:lnSpc>
                <a:spcPts val="3240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3240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Pressione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CONFIRMAR VOTO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finalizar a votação</a:t>
            </a: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magine 10">
            <a:extLst>
              <a:ext uri="{FF2B5EF4-FFF2-40B4-BE49-F238E27FC236}">
                <a16:creationId xmlns:a16="http://schemas.microsoft.com/office/drawing/2014/main" id="{7356B733-9603-2E03-994B-6DB7BFA097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73418" cy="10287000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7800584" y="960845"/>
            <a:ext cx="3086100" cy="612856"/>
            <a:chOff x="0" y="0"/>
            <a:chExt cx="812800" cy="16141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161411"/>
            </a:xfrm>
            <a:custGeom>
              <a:avLst/>
              <a:gdLst/>
              <a:ahLst/>
              <a:cxnLst/>
              <a:rect l="l" t="t" r="r" b="b"/>
              <a:pathLst>
                <a:path w="812800" h="161411">
                  <a:moveTo>
                    <a:pt x="0" y="0"/>
                  </a:moveTo>
                  <a:lnTo>
                    <a:pt x="812800" y="0"/>
                  </a:lnTo>
                  <a:lnTo>
                    <a:pt x="812800" y="161411"/>
                  </a:lnTo>
                  <a:lnTo>
                    <a:pt x="0" y="161411"/>
                  </a:lnTo>
                  <a:close/>
                </a:path>
              </a:pathLst>
            </a:custGeom>
            <a:solidFill>
              <a:srgbClr val="7F262C"/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812800" cy="1804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BR" noProof="0" dirty="0"/>
            </a:p>
          </p:txBody>
        </p:sp>
      </p:grpSp>
      <p:sp>
        <p:nvSpPr>
          <p:cNvPr id="6" name="Freeform 6"/>
          <p:cNvSpPr/>
          <p:nvPr/>
        </p:nvSpPr>
        <p:spPr>
          <a:xfrm>
            <a:off x="0" y="0"/>
            <a:ext cx="18288000" cy="7744948"/>
          </a:xfrm>
          <a:custGeom>
            <a:avLst/>
            <a:gdLst/>
            <a:ahLst/>
            <a:cxnLst/>
            <a:rect l="l" t="t" r="r" b="b"/>
            <a:pathLst>
              <a:path w="18288000" h="7744948">
                <a:moveTo>
                  <a:pt x="0" y="0"/>
                </a:moveTo>
                <a:lnTo>
                  <a:pt x="18288000" y="0"/>
                </a:lnTo>
                <a:lnTo>
                  <a:pt x="18288000" y="7744948"/>
                </a:lnTo>
                <a:lnTo>
                  <a:pt x="0" y="774494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5674" b="-4272"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7" name="TextBox 7"/>
          <p:cNvSpPr txBox="1"/>
          <p:nvPr/>
        </p:nvSpPr>
        <p:spPr>
          <a:xfrm>
            <a:off x="0" y="7868773"/>
            <a:ext cx="18288000" cy="21358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952"/>
              </a:lnSpc>
            </a:pPr>
            <a:endParaRPr lang="pt-BR" noProof="0" dirty="0"/>
          </a:p>
          <a:p>
            <a:pPr marL="0" lvl="0" indent="0" algn="ctr">
              <a:lnSpc>
                <a:spcPts val="3888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O voto será introduzido na urna digital e não poderá ser alterado.</a:t>
            </a:r>
          </a:p>
          <a:p>
            <a:pPr marL="0" lvl="0" indent="0" algn="ctr">
              <a:lnSpc>
                <a:spcPts val="3888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Você deverá clicar em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PRÓXIMO VOTO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prosseguir com as operações de votação</a:t>
            </a:r>
          </a:p>
          <a:p>
            <a:pPr marL="0" lvl="0" indent="0" algn="ctr">
              <a:lnSpc>
                <a:spcPts val="2952"/>
              </a:lnSpc>
            </a:pPr>
            <a:endParaRPr lang="pt-BR" sz="3600" noProof="0" dirty="0">
              <a:solidFill>
                <a:srgbClr val="801827"/>
              </a:solidFill>
              <a:latin typeface="Aspekta"/>
              <a:ea typeface="Aspekta"/>
              <a:cs typeface="Aspekta"/>
              <a:sym typeface="Aspekta"/>
            </a:endParaRPr>
          </a:p>
          <a:p>
            <a:pPr marL="0" lvl="0" indent="0" algn="ctr">
              <a:lnSpc>
                <a:spcPts val="2952"/>
              </a:lnSpc>
            </a:pP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 “</a:t>
            </a:r>
            <a:r>
              <a:rPr lang="pt-BR" sz="3600" b="1" noProof="0" dirty="0">
                <a:solidFill>
                  <a:srgbClr val="801827"/>
                </a:solidFill>
                <a:latin typeface="Aspekta Medium"/>
                <a:ea typeface="Aspekta Medium"/>
                <a:cs typeface="Aspekta Medium"/>
                <a:sym typeface="Aspekta Medium"/>
              </a:rPr>
              <a:t>Fechar</a:t>
            </a:r>
            <a:r>
              <a:rPr lang="pt-BR" sz="3600" noProof="0" dirty="0">
                <a:solidFill>
                  <a:srgbClr val="801827"/>
                </a:solidFill>
                <a:latin typeface="Aspekta"/>
                <a:ea typeface="Aspekta"/>
                <a:cs typeface="Aspekta"/>
                <a:sym typeface="Aspekta"/>
              </a:rPr>
              <a:t>” para finalizar o processo de votação caso não existam mais cédulas para votar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322085" y="687105"/>
            <a:ext cx="4056582" cy="4456395"/>
            <a:chOff x="0" y="0"/>
            <a:chExt cx="1068400" cy="1173701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068400" cy="1173701"/>
            </a:xfrm>
            <a:custGeom>
              <a:avLst/>
              <a:gdLst/>
              <a:ahLst/>
              <a:cxnLst/>
              <a:rect l="l" t="t" r="r" b="b"/>
              <a:pathLst>
                <a:path w="1068400" h="1173701">
                  <a:moveTo>
                    <a:pt x="0" y="0"/>
                  </a:moveTo>
                  <a:lnTo>
                    <a:pt x="1068400" y="0"/>
                  </a:lnTo>
                  <a:lnTo>
                    <a:pt x="1068400" y="1173701"/>
                  </a:lnTo>
                  <a:lnTo>
                    <a:pt x="0" y="1173701"/>
                  </a:lnTo>
                  <a:close/>
                </a:path>
              </a:pathLst>
            </a:custGeom>
            <a:solidFill>
              <a:srgbClr val="70050C"/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9050"/>
              <a:ext cx="1068400" cy="11927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85"/>
                </a:lnSpc>
              </a:pPr>
              <a:endParaRPr lang="pt-BR" noProof="0" dirty="0"/>
            </a:p>
          </p:txBody>
        </p:sp>
      </p:grp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248</Words>
  <Application>Microsoft Office PowerPoint</Application>
  <PresentationFormat>Personalizzato</PresentationFormat>
  <Paragraphs>40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Aspekta</vt:lpstr>
      <vt:lpstr>Calibri</vt:lpstr>
      <vt:lpstr>Aspekta Medium</vt:lpstr>
      <vt:lpstr>Arial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DE VOTAÇÃO - Standard</dc:title>
  <dc:creator>Sara Carluccio</dc:creator>
  <cp:lastModifiedBy>Sara Carluccio</cp:lastModifiedBy>
  <cp:revision>3</cp:revision>
  <dcterms:created xsi:type="dcterms:W3CDTF">2006-08-16T00:00:00Z</dcterms:created>
  <dcterms:modified xsi:type="dcterms:W3CDTF">2026-04-07T09:50:23Z</dcterms:modified>
  <dc:identifier>DAGg-Nq-hyE</dc:identifier>
</cp:coreProperties>
</file>