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</p:sldIdLst>
  <p:sldSz cx="18288000" cy="10287000"/>
  <p:notesSz cx="6858000" cy="9144000"/>
  <p:embeddedFontLst>
    <p:embeddedFont>
      <p:font typeface="Aspekta" panose="020B0604020202020204" charset="0"/>
      <p:regular r:id="rId12"/>
    </p:embeddedFont>
    <p:embeddedFont>
      <p:font typeface="Aspekta Medium" panose="020B0604020202020204" charset="0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7242B"/>
    <a:srgbClr val="E9DF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>
        <p:scale>
          <a:sx n="40" d="100"/>
          <a:sy n="40" d="100"/>
        </p:scale>
        <p:origin x="1522" y="72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79B77E29-5805-CEEA-BB26-D524F0F028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4783" y="0"/>
            <a:ext cx="18745893" cy="10294620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577714" y="1600304"/>
            <a:ext cx="8353980" cy="11480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9784"/>
              </a:lnSpc>
              <a:spcBef>
                <a:spcPct val="0"/>
              </a:spcBef>
            </a:pPr>
            <a:r>
              <a:rPr lang="es-ES" sz="6988" dirty="0">
                <a:solidFill>
                  <a:srgbClr val="FFFFFF"/>
                </a:solidFill>
                <a:latin typeface="Aspekta"/>
                <a:ea typeface="Aspekta"/>
                <a:cs typeface="Aspekta"/>
                <a:sym typeface="Aspekta"/>
              </a:rPr>
              <a:t>GUÍA DE VOTACIÓN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598591" y="3433379"/>
            <a:ext cx="8748023" cy="11680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9541"/>
              </a:lnSpc>
              <a:spcBef>
                <a:spcPct val="0"/>
              </a:spcBef>
            </a:pPr>
            <a:r>
              <a:rPr lang="es-ES" sz="6815" dirty="0">
                <a:solidFill>
                  <a:srgbClr val="FFFFFF"/>
                </a:solidFill>
                <a:latin typeface="Aspekta"/>
                <a:ea typeface="Aspekta"/>
                <a:cs typeface="Aspekta"/>
                <a:sym typeface="Aspekta"/>
              </a:rPr>
              <a:t>Cómo votar con Eligo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67E0B974-70EB-5A04-0F81-3FE5050CD7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3653" y="0"/>
            <a:ext cx="18395305" cy="10294620"/>
          </a:xfrm>
          <a:prstGeom prst="rect">
            <a:avLst/>
          </a:prstGeom>
        </p:spPr>
      </p:pic>
      <p:sp>
        <p:nvSpPr>
          <p:cNvPr id="846" name="Viale Monte Nero 17, Milano +02 80511 31 contact@eligovote.com…"/>
          <p:cNvSpPr txBox="1">
            <a:spLocks/>
          </p:cNvSpPr>
          <p:nvPr/>
        </p:nvSpPr>
        <p:spPr>
          <a:xfrm>
            <a:off x="228600" y="8789050"/>
            <a:ext cx="5965230" cy="110799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 sz="2200">
                <a:solidFill>
                  <a:srgbClr val="FFFFFF"/>
                </a:solidFill>
              </a:defRPr>
            </a:pP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1800" dirty="0">
                <a:solidFill>
                  <a:srgbClr val="FFFFFF"/>
                </a:solidFill>
              </a:rPr>
              <a:t>Copyright © 2026 ELIGO | ID Technology S.r.l.</a:t>
            </a:r>
            <a:br>
              <a:rPr lang="en-US" sz="2200" dirty="0">
                <a:solidFill>
                  <a:srgbClr val="FFFFFF"/>
                </a:solidFill>
              </a:rPr>
            </a:br>
            <a:endParaRPr lang="en-US" sz="2200" dirty="0">
              <a:solidFill>
                <a:srgbClr val="FFFFFF"/>
              </a:solidFill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E1654AA5-442D-02B3-D7C7-E65ED344E511}"/>
              </a:ext>
            </a:extLst>
          </p:cNvPr>
          <p:cNvSpPr txBox="1"/>
          <p:nvPr/>
        </p:nvSpPr>
        <p:spPr>
          <a:xfrm>
            <a:off x="2324100" y="1181100"/>
            <a:ext cx="13639800" cy="4419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5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La </a:t>
            </a:r>
            <a:r>
              <a:rPr kumimoji="0" lang="es-ES" sz="4000" b="0" i="0" u="none" strike="noStrike" kern="1200" cap="none" spc="0" normalizeH="0" baseline="0" noProof="0" dirty="0">
                <a:ln>
                  <a:noFill/>
                </a:ln>
                <a:solidFill>
                  <a:srgbClr val="D90000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plataforma de votación online</a:t>
            </a:r>
            <a:r>
              <a:rPr kumimoji="0" lang="es-ES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 es ofrecida por </a:t>
            </a:r>
            <a:r>
              <a:rPr kumimoji="0" lang="es-ES" sz="4000" b="0" i="0" u="none" strike="noStrike" kern="1200" cap="none" spc="0" normalizeH="0" baseline="0" noProof="0" dirty="0">
                <a:ln>
                  <a:noFill/>
                </a:ln>
                <a:solidFill>
                  <a:srgbClr val="D90000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Eligo Voting</a:t>
            </a:r>
            <a:r>
              <a:rPr kumimoji="0" lang="es-ES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.</a:t>
            </a:r>
          </a:p>
          <a:p>
            <a:pPr marL="0" marR="0" lvl="0" indent="0" algn="ctr" defTabSz="914400" rtl="0" eaLnBrk="1" fontAlgn="auto" latinLnBrk="0" hangingPunct="1">
              <a:lnSpc>
                <a:spcPts val="5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4000" b="0" i="0" u="none" strike="noStrike" kern="1200" cap="none" spc="0" normalizeH="0" baseline="0" noProof="0" dirty="0">
              <a:ln>
                <a:noFill/>
              </a:ln>
              <a:solidFill>
                <a:srgbClr val="E0DFCA"/>
              </a:solidFill>
              <a:effectLst/>
              <a:uLnTx/>
              <a:uFillTx/>
              <a:latin typeface="Aspekta"/>
              <a:ea typeface="Aspekta"/>
              <a:cs typeface="Aspekta"/>
              <a:sym typeface="Aspekta"/>
            </a:endParaRPr>
          </a:p>
          <a:p>
            <a:pPr marL="0" marR="0" lvl="0" indent="0" algn="ctr" defTabSz="914400" rtl="0" eaLnBrk="1" fontAlgn="auto" latinLnBrk="0" hangingPunct="1">
              <a:lnSpc>
                <a:spcPts val="56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Miles de organizaciones confían en Eligo para la gestión digital de votaciones y reuniones, ya sean remotas, presenciales o híbridas.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107873E9-71BD-7811-991E-D008CB81A574}"/>
              </a:ext>
            </a:extLst>
          </p:cNvPr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E9DFC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" name="TextBox 3"/>
          <p:cNvSpPr txBox="1"/>
          <p:nvPr/>
        </p:nvSpPr>
        <p:spPr>
          <a:xfrm>
            <a:off x="0" y="6529815"/>
            <a:ext cx="18288000" cy="29414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874"/>
              </a:lnSpc>
            </a:pPr>
            <a:r>
              <a:rPr lang="es-ES" sz="4196" b="1" dirty="0">
                <a:solidFill>
                  <a:srgbClr val="D90000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Eligo </a:t>
            </a:r>
            <a:r>
              <a:rPr lang="es-ES" sz="4196" b="1" dirty="0">
                <a:solidFill>
                  <a:srgbClr val="540716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es la </a:t>
            </a:r>
            <a:r>
              <a:rPr lang="es-ES" sz="4196" b="1" dirty="0">
                <a:solidFill>
                  <a:srgbClr val="D90000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plataforma de votación electrónica segura </a:t>
            </a:r>
            <a:r>
              <a:rPr lang="es-ES" sz="4196" b="1" dirty="0">
                <a:solidFill>
                  <a:srgbClr val="540716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e </a:t>
            </a:r>
            <a:r>
              <a:rPr lang="es-ES" sz="4196" b="1" dirty="0">
                <a:solidFill>
                  <a:srgbClr val="D90000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intuitiva.</a:t>
            </a:r>
          </a:p>
          <a:p>
            <a:pPr marL="0" lvl="0" indent="0" algn="ctr">
              <a:lnSpc>
                <a:spcPts val="5874"/>
              </a:lnSpc>
            </a:pPr>
            <a:endParaRPr lang="es-ES" sz="4196" b="1" dirty="0">
              <a:solidFill>
                <a:srgbClr val="D90000"/>
              </a:solidFill>
              <a:latin typeface="Aspekta Medium"/>
              <a:ea typeface="Aspekta Medium"/>
              <a:cs typeface="Aspekta Medium"/>
              <a:sym typeface="Aspekta Medium"/>
            </a:endParaRPr>
          </a:p>
          <a:p>
            <a:pPr marL="0" lvl="0" indent="0" algn="ctr">
              <a:lnSpc>
                <a:spcPts val="5874"/>
              </a:lnSpc>
              <a:spcBef>
                <a:spcPct val="0"/>
              </a:spcBef>
            </a:pPr>
            <a:r>
              <a:rPr lang="es-ES" sz="4196" b="1" dirty="0">
                <a:solidFill>
                  <a:srgbClr val="690D22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 La solución flexible y confiable que simplifica las operaciones de votación, promoviendo la participación democrática. </a:t>
            </a:r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id="{59E8158A-9C64-1A16-3D49-AC64FE2123C3}"/>
              </a:ext>
            </a:extLst>
          </p:cNvPr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E9DFC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8" name="TextBox 8"/>
          <p:cNvSpPr txBox="1"/>
          <p:nvPr/>
        </p:nvSpPr>
        <p:spPr>
          <a:xfrm>
            <a:off x="13411200" y="1570990"/>
            <a:ext cx="4094771" cy="59281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040"/>
              </a:lnSpc>
            </a:pPr>
            <a:r>
              <a:rPr lang="es-E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Recibirás el </a:t>
            </a:r>
            <a:r>
              <a:rPr lang="es-ES" sz="3600" b="1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enlace </a:t>
            </a:r>
            <a:r>
              <a:rPr lang="es-E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para acceder a la plataforma por correo electrónico.</a:t>
            </a:r>
          </a:p>
          <a:p>
            <a:pPr marL="0" lvl="0" indent="0" algn="ctr">
              <a:lnSpc>
                <a:spcPts val="5319"/>
              </a:lnSpc>
            </a:pPr>
            <a:endParaRPr lang="es-ES" sz="360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5319"/>
              </a:lnSpc>
            </a:pPr>
            <a:endParaRPr lang="es-ES" sz="360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5319"/>
              </a:lnSpc>
            </a:pPr>
            <a:r>
              <a:rPr lang="es-ES" sz="3799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Una vez abierta la votación, haga clic en “</a:t>
            </a:r>
            <a:r>
              <a:rPr lang="es-ES" sz="3799" b="1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Iniciar sesión</a:t>
            </a:r>
            <a:r>
              <a:rPr lang="es-ES" sz="3799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”.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74867933-4134-213E-BA06-36C1E73A9E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815" y="0"/>
            <a:ext cx="12650986" cy="10248900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9D1C12E8-9C24-1E97-64A1-BD2F15114A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159" y="-95812"/>
            <a:ext cx="18417159" cy="10402388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-28203" y="7578089"/>
            <a:ext cx="18344407" cy="16802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240"/>
              </a:lnSpc>
            </a:pPr>
            <a:endParaRPr lang="es-ES" dirty="0"/>
          </a:p>
          <a:p>
            <a:pPr marL="0" lvl="0" indent="0" algn="ctr">
              <a:lnSpc>
                <a:spcPts val="3240"/>
              </a:lnSpc>
            </a:pPr>
            <a:r>
              <a:rPr lang="es-E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Estarás en la página de inicio de sesión del sistema de votación.</a:t>
            </a:r>
          </a:p>
          <a:p>
            <a:pPr marL="0" lvl="0" indent="0" algn="ctr">
              <a:lnSpc>
                <a:spcPts val="3240"/>
              </a:lnSpc>
            </a:pPr>
            <a:endParaRPr lang="es-ES" sz="360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3240"/>
              </a:lnSpc>
            </a:pPr>
            <a:r>
              <a:rPr lang="es-E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Hacer clic en “</a:t>
            </a:r>
            <a:r>
              <a:rPr lang="es-ES" sz="3600" b="1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ENTRAR</a:t>
            </a:r>
            <a:r>
              <a:rPr lang="es-E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</a:t>
            </a:r>
          </a:p>
        </p:txBody>
      </p:sp>
      <p:pic>
        <p:nvPicPr>
          <p:cNvPr id="14" name="Immagine 13">
            <a:extLst>
              <a:ext uri="{FF2B5EF4-FFF2-40B4-BE49-F238E27FC236}">
                <a16:creationId xmlns:a16="http://schemas.microsoft.com/office/drawing/2014/main" id="{F53B4098-DDC1-C390-2550-CF61D5EDED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7363" y="-95812"/>
            <a:ext cx="18344407" cy="6840612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FD7855A3-5E09-D1CE-AE08-FDF7CEF12D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159" y="-95812"/>
            <a:ext cx="18417159" cy="10402388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0" y="7501765"/>
            <a:ext cx="18288000" cy="17565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467"/>
              </a:lnSpc>
            </a:pPr>
            <a:endParaRPr lang="es-ES" dirty="0"/>
          </a:p>
          <a:p>
            <a:pPr marL="0" lvl="0" indent="0" algn="ctr">
              <a:lnSpc>
                <a:spcPts val="3467"/>
              </a:lnSpc>
            </a:pPr>
            <a:r>
              <a:rPr lang="es-ES" sz="3853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Te encontrarás dentro de la urna digital donde podrás visualizar las papeletas.</a:t>
            </a:r>
          </a:p>
          <a:p>
            <a:pPr marL="0" lvl="0" indent="0" algn="ctr">
              <a:lnSpc>
                <a:spcPts val="3239"/>
              </a:lnSpc>
            </a:pPr>
            <a:endParaRPr lang="es-ES" sz="3853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3467"/>
              </a:lnSpc>
            </a:pPr>
            <a:r>
              <a:rPr lang="es-ES" sz="3853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Haga clic en el botón “</a:t>
            </a:r>
            <a:r>
              <a:rPr lang="es-ES" sz="3853" b="1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VOTAR</a:t>
            </a:r>
            <a:r>
              <a:rPr lang="es-ES" sz="3853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para la primera votación.</a:t>
            </a: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EE2A1D72-4A66-9AA8-3E8F-8F15C2267F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160" y="-95812"/>
            <a:ext cx="18338341" cy="7144312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>
            <a:extLst>
              <a:ext uri="{FF2B5EF4-FFF2-40B4-BE49-F238E27FC236}">
                <a16:creationId xmlns:a16="http://schemas.microsoft.com/office/drawing/2014/main" id="{4F8F299D-E618-E725-5010-98750B5D5A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159" y="-95812"/>
            <a:ext cx="18417159" cy="10402388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11157874" y="795343"/>
            <a:ext cx="6699893" cy="6229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040"/>
              </a:lnSpc>
            </a:pPr>
            <a:r>
              <a:rPr lang="es-E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L</a:t>
            </a:r>
            <a:r>
              <a:rPr lang="es-ES" sz="3600" noProof="1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ista de candidatos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534922" y="476256"/>
            <a:ext cx="6798896" cy="12611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040"/>
              </a:lnSpc>
            </a:pPr>
            <a:r>
              <a:rPr lang="es-E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Información sobre la papeleta electoral</a:t>
            </a:r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70D168E8-EA73-F4E3-CE47-C7F3F4BEBF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160" y="3121575"/>
            <a:ext cx="18417159" cy="7165425"/>
          </a:xfrm>
          <a:prstGeom prst="rect">
            <a:avLst/>
          </a:prstGeom>
        </p:spPr>
      </p:pic>
      <p:sp>
        <p:nvSpPr>
          <p:cNvPr id="16" name="Freeform 7"/>
          <p:cNvSpPr/>
          <p:nvPr/>
        </p:nvSpPr>
        <p:spPr>
          <a:xfrm rot="6516736" flipV="1">
            <a:off x="13243732" y="2831147"/>
            <a:ext cx="2528177" cy="1254608"/>
          </a:xfrm>
          <a:custGeom>
            <a:avLst/>
            <a:gdLst/>
            <a:ahLst/>
            <a:cxnLst/>
            <a:rect l="l" t="t" r="r" b="b"/>
            <a:pathLst>
              <a:path w="2528177" h="1254608">
                <a:moveTo>
                  <a:pt x="0" y="1254608"/>
                </a:moveTo>
                <a:lnTo>
                  <a:pt x="2528176" y="1254608"/>
                </a:lnTo>
                <a:lnTo>
                  <a:pt x="2528176" y="0"/>
                </a:lnTo>
                <a:lnTo>
                  <a:pt x="0" y="0"/>
                </a:lnTo>
                <a:lnTo>
                  <a:pt x="0" y="1254608"/>
                </a:lnTo>
                <a:close/>
              </a:path>
            </a:pathLst>
          </a:custGeom>
          <a:blipFill>
            <a:blip>
              <a:alphaModFix amt="83000"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ES" dirty="0"/>
          </a:p>
        </p:txBody>
      </p:sp>
      <p:sp>
        <p:nvSpPr>
          <p:cNvPr id="17" name="Freeform 6"/>
          <p:cNvSpPr/>
          <p:nvPr/>
        </p:nvSpPr>
        <p:spPr>
          <a:xfrm rot="5951129">
            <a:off x="1086085" y="2163169"/>
            <a:ext cx="2561250" cy="1271020"/>
          </a:xfrm>
          <a:custGeom>
            <a:avLst/>
            <a:gdLst/>
            <a:ahLst/>
            <a:cxnLst/>
            <a:rect l="l" t="t" r="r" b="b"/>
            <a:pathLst>
              <a:path w="2561250" h="1271020">
                <a:moveTo>
                  <a:pt x="0" y="0"/>
                </a:moveTo>
                <a:lnTo>
                  <a:pt x="2561250" y="0"/>
                </a:lnTo>
                <a:lnTo>
                  <a:pt x="2561250" y="1271021"/>
                </a:lnTo>
                <a:lnTo>
                  <a:pt x="0" y="127102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83000"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ES" dirty="0"/>
          </a:p>
        </p:txBody>
      </p:sp>
    </p:spTree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239DCECE-27E6-338C-479E-0EB76B4723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159" y="-95812"/>
            <a:ext cx="18417159" cy="10402388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609600" y="7887296"/>
            <a:ext cx="15915429" cy="24910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50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0" i="0" u="none" strike="noStrike" kern="1200" cap="none" spc="0" normalizeH="0" baseline="0" noProof="0" dirty="0">
                <a:ln>
                  <a:noFill/>
                </a:ln>
                <a:solidFill>
                  <a:srgbClr val="801827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Seleccione la casilla del candidato deseado o seleccionar “V</a:t>
            </a:r>
            <a:r>
              <a:rPr kumimoji="0" lang="es-ES" sz="3600" b="1" i="0" u="none" strike="noStrike" kern="1200" cap="none" spc="0" normalizeH="0" baseline="0" noProof="0" dirty="0">
                <a:ln>
                  <a:noFill/>
                </a:ln>
                <a:solidFill>
                  <a:srgbClr val="801827"/>
                </a:solidFill>
                <a:effectLst/>
                <a:uLnTx/>
                <a:uFillTx/>
                <a:latin typeface="Aspekta Medium"/>
                <a:ea typeface="Aspekta Medium"/>
                <a:cs typeface="Aspekta Medium"/>
                <a:sym typeface="Aspekta Medium"/>
              </a:rPr>
              <a:t>oto en blanco</a:t>
            </a:r>
            <a:r>
              <a:rPr kumimoji="0" lang="es-ES" sz="3600" b="0" i="0" u="none" strike="noStrike" kern="1200" cap="none" spc="0" normalizeH="0" baseline="0" noProof="0" dirty="0">
                <a:ln>
                  <a:noFill/>
                </a:ln>
                <a:solidFill>
                  <a:srgbClr val="801827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” si no deseas expresar ninguna preferencia.</a:t>
            </a:r>
          </a:p>
          <a:p>
            <a:pPr marL="0" marR="0" lvl="0" indent="0" algn="ctr" defTabSz="914400" rtl="0" eaLnBrk="1" fontAlgn="auto" latinLnBrk="0" hangingPunct="1">
              <a:lnSpc>
                <a:spcPts val="32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3600" b="0" i="0" u="none" strike="noStrike" kern="1200" cap="none" spc="0" normalizeH="0" baseline="0" noProof="0" dirty="0">
              <a:ln>
                <a:noFill/>
              </a:ln>
              <a:solidFill>
                <a:srgbClr val="801827"/>
              </a:solidFill>
              <a:effectLst/>
              <a:uLnTx/>
              <a:uFillTx/>
              <a:latin typeface="Aspekta"/>
              <a:ea typeface="Aspekta"/>
              <a:cs typeface="Aspekta"/>
              <a:sym typeface="Aspekta"/>
            </a:endParaRPr>
          </a:p>
          <a:p>
            <a:pPr marL="0" marR="0" lvl="0" indent="0" algn="ctr" defTabSz="914400" rtl="0" eaLnBrk="1" fontAlgn="auto" latinLnBrk="0" hangingPunct="1">
              <a:lnSpc>
                <a:spcPts val="2016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0" i="0" u="none" strike="noStrike" kern="1200" cap="none" spc="0" normalizeH="0" baseline="0" noProof="0" dirty="0">
                <a:ln>
                  <a:noFill/>
                </a:ln>
                <a:solidFill>
                  <a:srgbClr val="801827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  Para continuar, haga clic en “</a:t>
            </a:r>
            <a:r>
              <a:rPr kumimoji="0" lang="es-ES" sz="3600" b="1" i="0" u="none" strike="noStrike" kern="1200" cap="none" spc="0" normalizeH="0" baseline="0" noProof="0" dirty="0">
                <a:ln>
                  <a:noFill/>
                </a:ln>
                <a:solidFill>
                  <a:srgbClr val="801827"/>
                </a:solidFill>
                <a:effectLst/>
                <a:uLnTx/>
                <a:uFillTx/>
                <a:latin typeface="Aspekta Medium"/>
                <a:ea typeface="Aspekta Medium"/>
                <a:cs typeface="Aspekta Medium"/>
                <a:sym typeface="Aspekta Medium"/>
              </a:rPr>
              <a:t>VOTAR</a:t>
            </a:r>
            <a:r>
              <a:rPr kumimoji="0" lang="es-ES" sz="3600" b="0" i="0" u="none" strike="noStrike" kern="1200" cap="none" spc="0" normalizeH="0" baseline="0" noProof="0" dirty="0">
                <a:ln>
                  <a:noFill/>
                </a:ln>
                <a:solidFill>
                  <a:srgbClr val="801827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” </a:t>
            </a:r>
          </a:p>
          <a:p>
            <a:pPr marL="0" lvl="0" indent="0" algn="ctr">
              <a:lnSpc>
                <a:spcPts val="5040"/>
              </a:lnSpc>
            </a:pPr>
            <a:endParaRPr lang="es-ES" dirty="0"/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F37B89CC-B932-8FBD-EE8E-5FC4D7EE3E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160" y="-76762"/>
            <a:ext cx="18456153" cy="7201462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948C2E4C-FFBF-7018-2CF6-19D91BF98C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159" y="-95812"/>
            <a:ext cx="18417159" cy="10402388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770378" y="7658100"/>
            <a:ext cx="16747243" cy="24993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240"/>
              </a:lnSpc>
            </a:pPr>
            <a:endParaRPr lang="es-ES" dirty="0"/>
          </a:p>
          <a:p>
            <a:pPr marL="0" lvl="0" indent="0" algn="ctr">
              <a:lnSpc>
                <a:spcPts val="3240"/>
              </a:lnSpc>
            </a:pPr>
            <a:r>
              <a:rPr lang="es-E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Te encontrarás en la pantalla de resumen.</a:t>
            </a:r>
          </a:p>
          <a:p>
            <a:pPr marL="0" lvl="0" indent="0" algn="ctr">
              <a:lnSpc>
                <a:spcPts val="3240"/>
              </a:lnSpc>
            </a:pPr>
            <a:endParaRPr lang="es-ES" sz="360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3240"/>
              </a:lnSpc>
            </a:pPr>
            <a:r>
              <a:rPr lang="es-E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Comprueba tus opciones</a:t>
            </a:r>
          </a:p>
          <a:p>
            <a:pPr marL="0" lvl="0" indent="0" algn="ctr">
              <a:lnSpc>
                <a:spcPts val="3240"/>
              </a:lnSpc>
            </a:pPr>
            <a:endParaRPr lang="es-ES" sz="360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3240"/>
              </a:lnSpc>
            </a:pPr>
            <a:r>
              <a:rPr lang="es-E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Pulse “</a:t>
            </a:r>
            <a:r>
              <a:rPr lang="es-ES" sz="3600" b="1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CONFIRMAR VOTO</a:t>
            </a:r>
            <a:r>
              <a:rPr lang="es-E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para que la votación sea definitiva.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556857D6-B027-4D0E-8EB9-29E1E6EFD6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159" y="-133912"/>
            <a:ext cx="18511252" cy="7944412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>
            <a:extLst>
              <a:ext uri="{FF2B5EF4-FFF2-40B4-BE49-F238E27FC236}">
                <a16:creationId xmlns:a16="http://schemas.microsoft.com/office/drawing/2014/main" id="{F865EAF7-A1B1-072D-5F7E-21F563339E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159" y="-95812"/>
            <a:ext cx="18417159" cy="10402388"/>
          </a:xfrm>
          <a:prstGeom prst="rect">
            <a:avLst/>
          </a:prstGeom>
        </p:spPr>
      </p:pic>
      <p:sp>
        <p:nvSpPr>
          <p:cNvPr id="6" name="TextBox 6"/>
          <p:cNvSpPr txBox="1"/>
          <p:nvPr/>
        </p:nvSpPr>
        <p:spPr>
          <a:xfrm>
            <a:off x="-19050" y="7734300"/>
            <a:ext cx="18288000" cy="24208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116"/>
              </a:lnSpc>
            </a:pPr>
            <a:endParaRPr lang="es-ES" dirty="0"/>
          </a:p>
          <a:p>
            <a:pPr marL="0" lvl="0" indent="0" algn="ctr">
              <a:lnSpc>
                <a:spcPts val="3116"/>
              </a:lnSpc>
            </a:pPr>
            <a:r>
              <a:rPr lang="es-ES" sz="38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El voto se introducirá en la urna digital y será inmodificable.</a:t>
            </a:r>
            <a:br>
              <a:rPr lang="es-ES" sz="38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</a:br>
            <a:endParaRPr lang="es-ES" sz="380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3116"/>
              </a:lnSpc>
            </a:pPr>
            <a:r>
              <a:rPr lang="es-ES" sz="38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​ Haga clic en “SIGUIENTE VOTACIÓN” para continuar con las operaciones de votación.</a:t>
            </a:r>
          </a:p>
          <a:p>
            <a:pPr marL="0" lvl="0" indent="0" algn="ctr">
              <a:lnSpc>
                <a:spcPts val="3116"/>
              </a:lnSpc>
            </a:pPr>
            <a:r>
              <a:rPr lang="es-ES" sz="38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“Cerrar” para finalizar el proceso de votación si no hay más papeletas para votar.</a:t>
            </a: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6EA4AE59-64B4-D099-44C7-71C77CB175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160" y="-114300"/>
            <a:ext cx="18447179" cy="7792012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263</Words>
  <Application>Microsoft Office PowerPoint</Application>
  <PresentationFormat>Personalizzato</PresentationFormat>
  <Paragraphs>36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5" baseType="lpstr">
      <vt:lpstr>Aspekta</vt:lpstr>
      <vt:lpstr>Aspekta Medium</vt:lpstr>
      <vt:lpstr>Arial</vt:lpstr>
      <vt:lpstr>Calibri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GUÍA DE VOTACIÓN - Standard</dc:title>
  <cp:lastModifiedBy>Sara Carluccio</cp:lastModifiedBy>
  <cp:revision>3</cp:revision>
  <dcterms:created xsi:type="dcterms:W3CDTF">2006-08-16T00:00:00Z</dcterms:created>
  <dcterms:modified xsi:type="dcterms:W3CDTF">2026-04-02T15:49:13Z</dcterms:modified>
  <dc:identifier>DAGg_0E7NNY</dc:identifier>
</cp:coreProperties>
</file>