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6" r:id="rId15"/>
  </p:sldIdLst>
  <p:sldSz cx="18288000" cy="10287000"/>
  <p:notesSz cx="6858000" cy="9144000"/>
  <p:embeddedFontLst>
    <p:embeddedFont>
      <p:font typeface="Aspekta 1" panose="020B0604020202020204" charset="0"/>
      <p:regular r:id="rId16"/>
    </p:embeddedFont>
    <p:embeddedFont>
      <p:font typeface="Aspekta 1 Medium" panose="020B0604020202020204" charset="0"/>
      <p:regular r:id="rId17"/>
    </p:embeddedFont>
    <p:embeddedFont>
      <p:font typeface="Aspekta 2" panose="020B0604020202020204" charset="0"/>
      <p:regular r:id="rId18"/>
    </p:embeddedFont>
    <p:embeddedFont>
      <p:font typeface="Aspekta 2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>
      <p:cViewPr>
        <p:scale>
          <a:sx n="40" d="100"/>
          <a:sy n="40" d="100"/>
        </p:scale>
        <p:origin x="152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693167" y="2105855"/>
            <a:ext cx="11126009" cy="182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en-US" sz="10706" b="1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GUIDA AL VOTO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3167" y="4005603"/>
            <a:ext cx="8748023" cy="116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en-US" sz="6815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Come si vota con Eligo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3167" y="5308869"/>
            <a:ext cx="7063183" cy="70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2"/>
              </a:lnSpc>
              <a:spcBef>
                <a:spcPct val="0"/>
              </a:spcBef>
            </a:pPr>
            <a:r>
              <a:rPr lang="en-US" sz="413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Assemblea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D337E9AA-3B44-BBF2-C813-DD9376991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271365"/>
          </a:xfrm>
          <a:custGeom>
            <a:avLst/>
            <a:gdLst/>
            <a:ahLst/>
            <a:cxnLst/>
            <a:rect l="l" t="t" r="r" b="b"/>
            <a:pathLst>
              <a:path w="18277333" h="8271365">
                <a:moveTo>
                  <a:pt x="0" y="0"/>
                </a:moveTo>
                <a:lnTo>
                  <a:pt x="18277333" y="0"/>
                </a:lnTo>
                <a:lnTo>
                  <a:pt x="18277333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197" b="-1309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98667" cy="8271365"/>
          </a:xfrm>
          <a:custGeom>
            <a:avLst/>
            <a:gdLst/>
            <a:ahLst/>
            <a:cxnLst/>
            <a:rect l="l" t="t" r="r" b="b"/>
            <a:pathLst>
              <a:path w="18298667" h="8271365">
                <a:moveTo>
                  <a:pt x="0" y="0"/>
                </a:moveTo>
                <a:lnTo>
                  <a:pt x="18298667" y="0"/>
                </a:lnTo>
                <a:lnTo>
                  <a:pt x="18298667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600" b="-1284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-10667" y="8748421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Per votare, seleziona il candidato cliccando sul quadratino corrispondente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Dopo aver scelto, clicca su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proseguire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F09339EE-30F7-D565-9ED7-7988666B8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271365"/>
          </a:xfrm>
          <a:custGeom>
            <a:avLst/>
            <a:gdLst/>
            <a:ahLst/>
            <a:cxnLst/>
            <a:rect l="l" t="t" r="r" b="b"/>
            <a:pathLst>
              <a:path w="18277333" h="8271365">
                <a:moveTo>
                  <a:pt x="0" y="0"/>
                </a:moveTo>
                <a:lnTo>
                  <a:pt x="18277333" y="0"/>
                </a:lnTo>
                <a:lnTo>
                  <a:pt x="18277333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197" b="-1309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98667" cy="8271365"/>
          </a:xfrm>
          <a:custGeom>
            <a:avLst/>
            <a:gdLst/>
            <a:ahLst/>
            <a:cxnLst/>
            <a:rect l="l" t="t" r="r" b="b"/>
            <a:pathLst>
              <a:path w="18298667" h="8271365">
                <a:moveTo>
                  <a:pt x="0" y="0"/>
                </a:moveTo>
                <a:lnTo>
                  <a:pt x="18298667" y="0"/>
                </a:lnTo>
                <a:lnTo>
                  <a:pt x="18298667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600" b="-1284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667" y="885253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Controlla il riepilogo della tua scelta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 è corretto, clicca su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CONFERMA VOTO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0667" y="0"/>
            <a:ext cx="18249066" cy="8271365"/>
          </a:xfrm>
          <a:custGeom>
            <a:avLst/>
            <a:gdLst/>
            <a:ahLst/>
            <a:cxnLst/>
            <a:rect l="l" t="t" r="r" b="b"/>
            <a:pathLst>
              <a:path w="18249066" h="8271365">
                <a:moveTo>
                  <a:pt x="0" y="0"/>
                </a:moveTo>
                <a:lnTo>
                  <a:pt x="18249066" y="0"/>
                </a:lnTo>
                <a:lnTo>
                  <a:pt x="18249066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720" b="-12383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59DFECAB-4D5B-3C94-1F22-6BA659C9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271365"/>
          </a:xfrm>
          <a:custGeom>
            <a:avLst/>
            <a:gdLst/>
            <a:ahLst/>
            <a:cxnLst/>
            <a:rect l="l" t="t" r="r" b="b"/>
            <a:pathLst>
              <a:path w="18277333" h="8271365">
                <a:moveTo>
                  <a:pt x="0" y="0"/>
                </a:moveTo>
                <a:lnTo>
                  <a:pt x="18277333" y="0"/>
                </a:lnTo>
                <a:lnTo>
                  <a:pt x="18277333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197" b="-1309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8271365"/>
          </a:xfrm>
          <a:custGeom>
            <a:avLst/>
            <a:gdLst/>
            <a:ahLst/>
            <a:cxnLst/>
            <a:rect l="l" t="t" r="r" b="b"/>
            <a:pathLst>
              <a:path w="18288000" h="8271365">
                <a:moveTo>
                  <a:pt x="0" y="0"/>
                </a:moveTo>
                <a:lnTo>
                  <a:pt x="18288000" y="0"/>
                </a:lnTo>
                <a:lnTo>
                  <a:pt x="18288000" y="8271365"/>
                </a:lnTo>
                <a:lnTo>
                  <a:pt x="0" y="8271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207" b="-1316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10667" y="8852535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Il voto viene inserito nell’urna digitale in modo sicuro e definitivo</a:t>
            </a: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​</a:t>
            </a: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Clicca su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CHIUDI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continuare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CDF88AAA-05B4-660E-10AA-35E01DC9B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88000" cy="8149736"/>
          </a:xfrm>
          <a:custGeom>
            <a:avLst/>
            <a:gdLst/>
            <a:ahLst/>
            <a:cxnLst/>
            <a:rect l="l" t="t" r="r" b="b"/>
            <a:pathLst>
              <a:path w="18288000" h="8149736">
                <a:moveTo>
                  <a:pt x="0" y="0"/>
                </a:moveTo>
                <a:lnTo>
                  <a:pt x="18288000" y="0"/>
                </a:lnTo>
                <a:lnTo>
                  <a:pt x="18288000" y="8149736"/>
                </a:lnTo>
                <a:lnTo>
                  <a:pt x="0" y="8149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991" b="-142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667" y="8852535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Nella tua area di voto puoi vedere le schede già votate e quelle ancora aperte</a:t>
            </a: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​</a:t>
            </a: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Dovrai cliccare su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continuare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4100778" y="4521922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" name="AutoShape 7"/>
          <p:cNvSpPr/>
          <p:nvPr/>
        </p:nvSpPr>
        <p:spPr>
          <a:xfrm>
            <a:off x="15716723" y="6974384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schermata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CC1E1BA-7651-B9DD-B902-CF99850B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26100" cy="10287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DE9EB0A-7FD6-9019-92B4-EC2224F36939}"/>
              </a:ext>
            </a:extLst>
          </p:cNvPr>
          <p:cNvSpPr txBox="1"/>
          <p:nvPr/>
        </p:nvSpPr>
        <p:spPr>
          <a:xfrm>
            <a:off x="2038350" y="2216096"/>
            <a:ext cx="14249399" cy="292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La piattaforma di votazione online è fornita da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Eligo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DDD1B7"/>
              </a:solidFill>
              <a:effectLst/>
              <a:uLnTx/>
              <a:uFillTx/>
              <a:latin typeface="Aspekta 2"/>
              <a:ea typeface="Aspekta 2"/>
              <a:cs typeface="Aspekta 2"/>
              <a:sym typeface="Aspekta 2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Migliaia di organizzazioni utilizzano Eligo per gestire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votazioni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assemblee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, in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presenza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,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online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ibride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6B8F921B-A9BC-413C-0473-113542B2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631688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Eligo</a:t>
            </a:r>
            <a:r>
              <a:rPr lang="en-US" sz="4196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è la piattaforma di </a:t>
            </a: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voto</a:t>
            </a:r>
            <a:r>
              <a:rPr lang="en-US" sz="4196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elettronico </a:t>
            </a: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sicura</a:t>
            </a:r>
            <a:r>
              <a:rPr lang="en-US" sz="4196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e </a:t>
            </a: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intuitiva</a:t>
            </a:r>
            <a:r>
              <a:rPr lang="en-US" sz="4196" b="1">
                <a:solidFill>
                  <a:srgbClr val="690D22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en-US" sz="4196" b="1">
              <a:solidFill>
                <a:srgbClr val="690D22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>
                <a:solidFill>
                  <a:srgbClr val="690D22"/>
                </a:solidFill>
                <a:latin typeface="Aspekta 2"/>
                <a:ea typeface="Aspekta 2"/>
                <a:cs typeface="Aspekta 2"/>
                <a:sym typeface="Aspekta 2"/>
              </a:rPr>
              <a:t> La soluzione flessibile e affidabile che semplifica le operazioni di voto, favorendo la partecipazione democratica.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711B48CD-1D82-7610-FCF5-07A85196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3429180" y="2241233"/>
            <a:ext cx="4094771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Per partecipare alla videoconferenza e per votare, riceverai via e-mail il link per accedere alla piattaforma.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Clicca su “</a:t>
            </a:r>
            <a:r>
              <a:rPr lang="en-US" sz="3600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Accedi</a:t>
            </a: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pic>
        <p:nvPicPr>
          <p:cNvPr id="28" name="Immagine 27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5F2F0D6A-1FCD-9AD6-E2F9-B07FEAA4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" y="0"/>
            <a:ext cx="12927611" cy="10401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1C49577F-37C6-76AA-9318-0C8FC8E8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-38101" y="19050"/>
            <a:ext cx="18382507" cy="8324850"/>
          </a:xfrm>
          <a:custGeom>
            <a:avLst/>
            <a:gdLst/>
            <a:ahLst/>
            <a:cxnLst/>
            <a:rect l="l" t="t" r="r" b="b"/>
            <a:pathLst>
              <a:path w="18288000" h="8173196">
                <a:moveTo>
                  <a:pt x="0" y="0"/>
                </a:moveTo>
                <a:lnTo>
                  <a:pt x="18288000" y="0"/>
                </a:lnTo>
                <a:lnTo>
                  <a:pt x="18288000" y="8173196"/>
                </a:lnTo>
                <a:lnTo>
                  <a:pt x="0" y="8173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007" b="-1285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0" y="8536305"/>
            <a:ext cx="18344407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endParaRPr/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Ti troverai sulla 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pagina di accesso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al sistema di voto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Clicca su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ENTRA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1AAE4945-3E5A-8316-A309-EE136C69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28203" y="0"/>
            <a:ext cx="18316203" cy="8656244"/>
          </a:xfrm>
          <a:custGeom>
            <a:avLst/>
            <a:gdLst/>
            <a:ahLst/>
            <a:cxnLst/>
            <a:rect l="l" t="t" r="r" b="b"/>
            <a:pathLst>
              <a:path w="18316203" h="8656244">
                <a:moveTo>
                  <a:pt x="0" y="0"/>
                </a:moveTo>
                <a:lnTo>
                  <a:pt x="18316203" y="0"/>
                </a:lnTo>
                <a:lnTo>
                  <a:pt x="18316203" y="8656244"/>
                </a:lnTo>
                <a:lnTo>
                  <a:pt x="0" y="8656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796" b="-822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Ora sei nella tua area di voto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F0F65EF5-FBE6-0981-3E26-5A7EE9CB4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28203" y="0"/>
            <a:ext cx="18316203" cy="8656244"/>
          </a:xfrm>
          <a:custGeom>
            <a:avLst/>
            <a:gdLst/>
            <a:ahLst/>
            <a:cxnLst/>
            <a:rect l="l" t="t" r="r" b="b"/>
            <a:pathLst>
              <a:path w="18316203" h="8656244">
                <a:moveTo>
                  <a:pt x="0" y="0"/>
                </a:moveTo>
                <a:lnTo>
                  <a:pt x="18316203" y="0"/>
                </a:lnTo>
                <a:lnTo>
                  <a:pt x="18316203" y="8656244"/>
                </a:lnTo>
                <a:lnTo>
                  <a:pt x="0" y="8656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796" b="-822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028700" y="3297353"/>
            <a:ext cx="4768937" cy="4775413"/>
          </a:xfrm>
          <a:custGeom>
            <a:avLst/>
            <a:gdLst/>
            <a:ahLst/>
            <a:cxnLst/>
            <a:rect l="l" t="t" r="r" b="b"/>
            <a:pathLst>
              <a:path w="4768937" h="4775413">
                <a:moveTo>
                  <a:pt x="0" y="0"/>
                </a:moveTo>
                <a:lnTo>
                  <a:pt x="4768937" y="0"/>
                </a:lnTo>
                <a:lnTo>
                  <a:pt x="4768937" y="4775413"/>
                </a:lnTo>
                <a:lnTo>
                  <a:pt x="0" y="47754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70" t="-89572" r="-261910" b="-258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l’assemblea è aperta, clicca su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PROSEGUI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per entrare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0402C3FB-7AAF-ECA5-2634-4ACC3CE98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761" b="-1569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Dalla tua area puoi accedere facilmente alla videoconferenza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4BCB122D-A10E-D9DE-5DF2-7D261510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761" b="-15694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453" y="426606"/>
            <a:ext cx="10303768" cy="89830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89982" y="5828539"/>
            <a:ext cx="4343025" cy="232161"/>
            <a:chOff x="0" y="0"/>
            <a:chExt cx="1143842" cy="611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3842" cy="61145"/>
            </a:xfrm>
            <a:custGeom>
              <a:avLst/>
              <a:gdLst/>
              <a:ahLst/>
              <a:cxnLst/>
              <a:rect l="l" t="t" r="r" b="b"/>
              <a:pathLst>
                <a:path w="1143842" h="61145">
                  <a:moveTo>
                    <a:pt x="30573" y="0"/>
                  </a:moveTo>
                  <a:lnTo>
                    <a:pt x="1113269" y="0"/>
                  </a:lnTo>
                  <a:cubicBezTo>
                    <a:pt x="1121378" y="0"/>
                    <a:pt x="1129154" y="3221"/>
                    <a:pt x="1134888" y="8955"/>
                  </a:cubicBezTo>
                  <a:cubicBezTo>
                    <a:pt x="1140621" y="14688"/>
                    <a:pt x="1143842" y="22464"/>
                    <a:pt x="1143842" y="30573"/>
                  </a:cubicBezTo>
                  <a:lnTo>
                    <a:pt x="1143842" y="30573"/>
                  </a:lnTo>
                  <a:cubicBezTo>
                    <a:pt x="1143842" y="38681"/>
                    <a:pt x="1140621" y="46457"/>
                    <a:pt x="1134888" y="52191"/>
                  </a:cubicBezTo>
                  <a:cubicBezTo>
                    <a:pt x="1129154" y="57924"/>
                    <a:pt x="1121378" y="61145"/>
                    <a:pt x="1113269" y="61145"/>
                  </a:cubicBezTo>
                  <a:lnTo>
                    <a:pt x="30573" y="61145"/>
                  </a:lnTo>
                  <a:cubicBezTo>
                    <a:pt x="22464" y="61145"/>
                    <a:pt x="14688" y="57924"/>
                    <a:pt x="8955" y="52191"/>
                  </a:cubicBezTo>
                  <a:cubicBezTo>
                    <a:pt x="3221" y="46457"/>
                    <a:pt x="0" y="38681"/>
                    <a:pt x="0" y="30573"/>
                  </a:cubicBezTo>
                  <a:lnTo>
                    <a:pt x="0" y="30573"/>
                  </a:lnTo>
                  <a:cubicBezTo>
                    <a:pt x="0" y="22464"/>
                    <a:pt x="3221" y="14688"/>
                    <a:pt x="8955" y="8955"/>
                  </a:cubicBezTo>
                  <a:cubicBezTo>
                    <a:pt x="14688" y="3221"/>
                    <a:pt x="22464" y="0"/>
                    <a:pt x="30573" y="0"/>
                  </a:cubicBezTo>
                  <a:close/>
                </a:path>
              </a:pathLst>
            </a:custGeom>
            <a:solidFill>
              <a:srgbClr val="083A7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43842" cy="99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Si aprirà una nuova pagina dedicata alla videoconferenza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039838" y="1883215"/>
            <a:ext cx="731393" cy="133871"/>
            <a:chOff x="0" y="0"/>
            <a:chExt cx="192630" cy="352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2630" cy="35258"/>
            </a:xfrm>
            <a:custGeom>
              <a:avLst/>
              <a:gdLst/>
              <a:ahLst/>
              <a:cxnLst/>
              <a:rect l="l" t="t" r="r" b="b"/>
              <a:pathLst>
                <a:path w="192630" h="35258">
                  <a:moveTo>
                    <a:pt x="17629" y="0"/>
                  </a:moveTo>
                  <a:lnTo>
                    <a:pt x="175001" y="0"/>
                  </a:lnTo>
                  <a:cubicBezTo>
                    <a:pt x="179677" y="0"/>
                    <a:pt x="184161" y="1857"/>
                    <a:pt x="187467" y="5163"/>
                  </a:cubicBezTo>
                  <a:cubicBezTo>
                    <a:pt x="190773" y="8470"/>
                    <a:pt x="192630" y="12954"/>
                    <a:pt x="192630" y="17629"/>
                  </a:cubicBezTo>
                  <a:lnTo>
                    <a:pt x="192630" y="17629"/>
                  </a:lnTo>
                  <a:cubicBezTo>
                    <a:pt x="192630" y="22305"/>
                    <a:pt x="190773" y="26789"/>
                    <a:pt x="187467" y="30095"/>
                  </a:cubicBezTo>
                  <a:cubicBezTo>
                    <a:pt x="184161" y="33401"/>
                    <a:pt x="179677" y="35258"/>
                    <a:pt x="175001" y="35258"/>
                  </a:cubicBezTo>
                  <a:lnTo>
                    <a:pt x="17629" y="35258"/>
                  </a:lnTo>
                  <a:cubicBezTo>
                    <a:pt x="12954" y="35258"/>
                    <a:pt x="8470" y="33401"/>
                    <a:pt x="5163" y="30095"/>
                  </a:cubicBezTo>
                  <a:cubicBezTo>
                    <a:pt x="1857" y="26789"/>
                    <a:pt x="0" y="22305"/>
                    <a:pt x="0" y="17629"/>
                  </a:cubicBezTo>
                  <a:lnTo>
                    <a:pt x="0" y="17629"/>
                  </a:lnTo>
                  <a:cubicBezTo>
                    <a:pt x="0" y="12954"/>
                    <a:pt x="1857" y="8470"/>
                    <a:pt x="5163" y="5163"/>
                  </a:cubicBezTo>
                  <a:cubicBezTo>
                    <a:pt x="8470" y="1857"/>
                    <a:pt x="12954" y="0"/>
                    <a:pt x="17629" y="0"/>
                  </a:cubicBezTo>
                  <a:close/>
                </a:path>
              </a:pathLst>
            </a:custGeom>
            <a:solidFill>
              <a:srgbClr val="29292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2630" cy="73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04C549FC-0092-F370-5860-7A01DEC7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761" b="-1569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335" b="-1612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un punto all’ordine del giorno è aperto alla votazione, clicca su “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236</Words>
  <Application>Microsoft Office PowerPoint</Application>
  <PresentationFormat>Personalizzato</PresentationFormat>
  <Paragraphs>33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Aspekta 2</vt:lpstr>
      <vt:lpstr>Arial</vt:lpstr>
      <vt:lpstr>Aspekta 1 Medium</vt:lpstr>
      <vt:lpstr>Aspekta 2 Medium</vt:lpstr>
      <vt:lpstr>Aspekta 1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Assemblea</dc:title>
  <cp:lastModifiedBy>Sara Carluccio</cp:lastModifiedBy>
  <cp:revision>2</cp:revision>
  <dcterms:created xsi:type="dcterms:W3CDTF">2006-08-16T00:00:00Z</dcterms:created>
  <dcterms:modified xsi:type="dcterms:W3CDTF">2026-01-09T15:21:43Z</dcterms:modified>
  <dc:identifier>DAG9EtBgNxA</dc:identifier>
</cp:coreProperties>
</file>