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8288000" cy="10287000"/>
  <p:notesSz cx="6858000" cy="9144000"/>
  <p:embeddedFontLst>
    <p:embeddedFont>
      <p:font typeface="Aspekta" panose="020B0604020202020204" charset="0"/>
      <p:regular r:id="rId12"/>
    </p:embeddedFont>
    <p:embeddedFont>
      <p:font typeface="Aspekta 450" pitchFamily="2" charset="0"/>
      <p:regular r:id="rId13"/>
    </p:embeddedFont>
    <p:embeddedFont>
      <p:font typeface="Aspekta Medium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716"/>
    <a:srgbClr val="E9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6" autoAdjust="0"/>
    <p:restoredTop sz="94622" autoAdjust="0"/>
  </p:normalViewPr>
  <p:slideViewPr>
    <p:cSldViewPr>
      <p:cViewPr varScale="1">
        <p:scale>
          <a:sx n="52" d="100"/>
          <a:sy n="52" d="100"/>
        </p:scale>
        <p:origin x="653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D181935-2BC1-66AD-FB96-4B20E6F1A365}"/>
              </a:ext>
            </a:extLst>
          </p:cNvPr>
          <p:cNvSpPr/>
          <p:nvPr/>
        </p:nvSpPr>
        <p:spPr>
          <a:xfrm>
            <a:off x="5067179" y="0"/>
            <a:ext cx="14783313" cy="14409141"/>
          </a:xfrm>
          <a:custGeom>
            <a:avLst/>
            <a:gdLst/>
            <a:ahLst/>
            <a:cxnLst/>
            <a:rect l="l" t="t" r="r" b="b"/>
            <a:pathLst>
              <a:path w="14783313" h="14409141">
                <a:moveTo>
                  <a:pt x="0" y="0"/>
                </a:moveTo>
                <a:lnTo>
                  <a:pt x="14783313" y="0"/>
                </a:lnTo>
                <a:lnTo>
                  <a:pt x="14783313" y="14409141"/>
                </a:lnTo>
                <a:lnTo>
                  <a:pt x="0" y="14409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7709" t="-11062" r="-205879" b="-11062"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A71C74A-5A78-F8B3-50D9-62E9EE5A99E5}"/>
              </a:ext>
            </a:extLst>
          </p:cNvPr>
          <p:cNvSpPr txBox="1"/>
          <p:nvPr/>
        </p:nvSpPr>
        <p:spPr>
          <a:xfrm>
            <a:off x="693167" y="2105855"/>
            <a:ext cx="13170872" cy="1823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989"/>
              </a:lnSpc>
              <a:spcBef>
                <a:spcPct val="0"/>
              </a:spcBef>
            </a:pPr>
            <a:r>
              <a:rPr lang="it-IT" sz="10706" b="1" noProof="0" dirty="0">
                <a:solidFill>
                  <a:schemeClr val="accent6"/>
                </a:solidFill>
                <a:latin typeface="Aspekta Medium" panose="020B0604020202020204" charset="0"/>
                <a:ea typeface="Aspekta 1 Medium"/>
                <a:cs typeface="Aspekta 1 Medium"/>
                <a:sym typeface="Aspekta 1 Medium"/>
              </a:rPr>
              <a:t>GUIDA AL VOTO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07F6F-1BE8-CB3E-D425-E3DC96E3D56F}"/>
              </a:ext>
            </a:extLst>
          </p:cNvPr>
          <p:cNvSpPr txBox="1"/>
          <p:nvPr/>
        </p:nvSpPr>
        <p:spPr>
          <a:xfrm>
            <a:off x="693167" y="4005603"/>
            <a:ext cx="10355833" cy="1155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541"/>
              </a:lnSpc>
              <a:spcBef>
                <a:spcPct val="0"/>
              </a:spcBef>
            </a:pPr>
            <a:r>
              <a:rPr lang="it-IT" sz="6815" noProof="0" dirty="0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Come si vota con </a:t>
            </a:r>
            <a:r>
              <a:rPr lang="it-IT" sz="6815" noProof="0" dirty="0" err="1">
                <a:solidFill>
                  <a:schemeClr val="accent6"/>
                </a:solidFill>
                <a:latin typeface="Aspekta Medium" panose="020B0604020202020204" charset="0"/>
                <a:ea typeface="Aspekta 1"/>
                <a:cs typeface="Aspekta 1"/>
                <a:sym typeface="Aspekta 1"/>
              </a:rPr>
              <a:t>Eligo</a:t>
            </a:r>
            <a:endParaRPr lang="it-IT" sz="6815" noProof="0" dirty="0">
              <a:solidFill>
                <a:schemeClr val="accent6"/>
              </a:solidFill>
              <a:latin typeface="Aspekta Medium" panose="020B0604020202020204" charset="0"/>
              <a:ea typeface="Aspekta 1"/>
              <a:cs typeface="Aspekta 1"/>
              <a:sym typeface="Aspekta 1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B308478-CB14-872C-E096-029DFE208C2E}"/>
              </a:ext>
            </a:extLst>
          </p:cNvPr>
          <p:cNvSpPr/>
          <p:nvPr/>
        </p:nvSpPr>
        <p:spPr>
          <a:xfrm>
            <a:off x="14481932" y="8371857"/>
            <a:ext cx="2777368" cy="886443"/>
          </a:xfrm>
          <a:custGeom>
            <a:avLst/>
            <a:gdLst/>
            <a:ahLst/>
            <a:cxnLst/>
            <a:rect l="l" t="t" r="r" b="b"/>
            <a:pathLst>
              <a:path w="2777368" h="886443">
                <a:moveTo>
                  <a:pt x="0" y="0"/>
                </a:moveTo>
                <a:lnTo>
                  <a:pt x="2777368" y="0"/>
                </a:lnTo>
                <a:lnTo>
                  <a:pt x="2777368" y="886443"/>
                </a:lnTo>
                <a:lnTo>
                  <a:pt x="0" y="886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0E97E2E-0A6C-0954-E4A6-731E3921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95305" cy="1029462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3391A6-B865-4C1C-5144-662540AC2187}"/>
              </a:ext>
            </a:extLst>
          </p:cNvPr>
          <p:cNvSpPr txBox="1"/>
          <p:nvPr/>
        </p:nvSpPr>
        <p:spPr>
          <a:xfrm>
            <a:off x="1828800" y="1497950"/>
            <a:ext cx="14092237" cy="3645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La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piattaforma di votazioni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online è fornita da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voting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9A8B76"/>
              </a:solidFill>
              <a:effectLst/>
              <a:uLnTx/>
              <a:uFillTx/>
              <a:latin typeface="Aspekta"/>
              <a:ea typeface="Aspekta"/>
              <a:cs typeface="Aspekta"/>
              <a:sym typeface="Aspekta"/>
            </a:endParaRPr>
          </a:p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Migliaia di organizzazioni si affidano a </a:t>
            </a:r>
            <a:r>
              <a:rPr kumimoji="0" lang="it-IT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Eligo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per gestire digitalmente votazioni e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assemblee in remoto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,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presenza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E0DFCA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o in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9A8B76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D90000"/>
                </a:solidFill>
                <a:effectLst/>
                <a:uLnTx/>
                <a:uFillTx/>
                <a:latin typeface="Aspekta"/>
                <a:ea typeface="Aspekta"/>
                <a:cs typeface="Aspekta"/>
                <a:sym typeface="Aspekta"/>
              </a:rPr>
              <a:t>forma ibrida.</a:t>
            </a:r>
          </a:p>
        </p:txBody>
      </p:sp>
      <p:sp>
        <p:nvSpPr>
          <p:cNvPr id="4" name="Viale Monte Nero 17, Milano +02 80511 31 contact@eligovote.com…">
            <a:extLst>
              <a:ext uri="{FF2B5EF4-FFF2-40B4-BE49-F238E27FC236}">
                <a16:creationId xmlns:a16="http://schemas.microsoft.com/office/drawing/2014/main" id="{44C26E36-9260-1453-393C-77F83AFB0F06}"/>
              </a:ext>
            </a:extLst>
          </p:cNvPr>
          <p:cNvSpPr txBox="1">
            <a:spLocks/>
          </p:cNvSpPr>
          <p:nvPr/>
        </p:nvSpPr>
        <p:spPr>
          <a:xfrm>
            <a:off x="228600" y="8789050"/>
            <a:ext cx="5965230" cy="11079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 sz="2200">
                <a:solidFill>
                  <a:srgbClr val="FFFFFF"/>
                </a:solidFill>
              </a:defRPr>
            </a:pP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r>
              <a:rPr lang="it-IT" sz="1800" noProof="0" dirty="0">
                <a:solidFill>
                  <a:srgbClr val="FFFFFF"/>
                </a:solidFill>
                <a:latin typeface="Aspekta 450" pitchFamily="2" charset="0"/>
              </a:rPr>
              <a:t>Copyright © 2026 ELIGO | ID Technology S.r.l.</a:t>
            </a:r>
            <a:br>
              <a:rPr lang="it-IT" sz="2200" noProof="0" dirty="0">
                <a:solidFill>
                  <a:srgbClr val="FFFFFF"/>
                </a:solidFill>
                <a:latin typeface="Aspekta 450" pitchFamily="2" charset="0"/>
              </a:rPr>
            </a:br>
            <a:endParaRPr lang="it-IT" sz="2200" noProof="0" dirty="0">
              <a:solidFill>
                <a:srgbClr val="FFFFFF"/>
              </a:solidFill>
              <a:latin typeface="Aspekta 45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6720793"/>
            <a:ext cx="18288000" cy="2941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4"/>
              </a:lnSpc>
            </a:pPr>
            <a:r>
              <a:rPr lang="it-IT" sz="4196" b="1" noProof="0" dirty="0" err="1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Eligo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è la piattaforma di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elettronico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sicura</a:t>
            </a: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e </a:t>
            </a:r>
            <a:r>
              <a:rPr lang="it-IT" sz="4196" b="1" noProof="0" dirty="0">
                <a:solidFill>
                  <a:srgbClr val="D90000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intuitiva</a:t>
            </a:r>
            <a:r>
              <a:rPr lang="it-IT" sz="4196" b="1" noProof="0" dirty="0">
                <a:solidFill>
                  <a:srgbClr val="690D22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.</a:t>
            </a:r>
          </a:p>
          <a:p>
            <a:pPr algn="ctr">
              <a:lnSpc>
                <a:spcPts val="5874"/>
              </a:lnSpc>
            </a:pPr>
            <a:endParaRPr lang="it-IT" sz="4196" b="1" noProof="0" dirty="0">
              <a:solidFill>
                <a:srgbClr val="690D22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5874"/>
              </a:lnSpc>
              <a:spcBef>
                <a:spcPct val="0"/>
              </a:spcBef>
            </a:pPr>
            <a:r>
              <a:rPr lang="it-IT" sz="4196" noProof="0" dirty="0">
                <a:solidFill>
                  <a:srgbClr val="690D22"/>
                </a:solidFill>
                <a:latin typeface="Aspekta"/>
                <a:ea typeface="Aspekta"/>
                <a:cs typeface="Aspekta"/>
                <a:sym typeface="Aspekta"/>
              </a:rPr>
              <a:t> La soluzione flessibile e affidabile che semplifica le operazioni di voto, favorendo la partecipazione democratica.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B8B91A-34DA-5358-1A0A-D7D785284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4" y="1481000"/>
            <a:ext cx="8457591" cy="32128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485118" y="4481321"/>
            <a:ext cx="5161571" cy="1891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Scansiona il </a:t>
            </a:r>
            <a:r>
              <a:rPr lang="it-IT" sz="36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QR code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univoco</a:t>
            </a:r>
            <a:r>
              <a:rPr lang="it-IT" sz="3600" b="1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che ti verrà dato in fase di accredito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8DBE2F-B4BC-B269-0083-7D96235E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11849855" cy="727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-28203" y="7277397"/>
            <a:ext cx="18344407" cy="168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sulla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pagina di accesso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al sistema di voto.​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Clicca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ENTRA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2DF376D-D2E4-EF12-A075-62DA4D6A6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55" y="0"/>
            <a:ext cx="18324272" cy="71247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7329110"/>
            <a:ext cx="18288000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endParaRPr lang="it-IT" noProof="0" dirty="0"/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ritroverai all’interno dell’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dove potrai visualizzare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schede di voto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.​</a:t>
            </a:r>
          </a:p>
          <a:p>
            <a:pPr algn="ctr">
              <a:lnSpc>
                <a:spcPts val="3240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Clicca il tasto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relativo alla prima scheda di voto.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902C9AD-D254-2A3B-61EA-3CFC8BC1F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2639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0159929" y="562495"/>
            <a:ext cx="66998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Elenco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dei candidati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4922" y="562495"/>
            <a:ext cx="4057409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Informazioni sulla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scheda di voto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42B01A3-0B70-DE2C-E607-079C17CB9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033"/>
            <a:ext cx="18288000" cy="6911067"/>
          </a:xfrm>
          <a:prstGeom prst="rect">
            <a:avLst/>
          </a:prstGeom>
        </p:spPr>
      </p:pic>
      <p:sp>
        <p:nvSpPr>
          <p:cNvPr id="10" name="Freeform 7"/>
          <p:cNvSpPr/>
          <p:nvPr/>
        </p:nvSpPr>
        <p:spPr>
          <a:xfrm rot="5951129">
            <a:off x="254297" y="2460541"/>
            <a:ext cx="2561250" cy="1271020"/>
          </a:xfrm>
          <a:custGeom>
            <a:avLst/>
            <a:gdLst/>
            <a:ahLst/>
            <a:cxnLst/>
            <a:rect l="l" t="t" r="r" b="b"/>
            <a:pathLst>
              <a:path w="2561250" h="1271020">
                <a:moveTo>
                  <a:pt x="0" y="0"/>
                </a:moveTo>
                <a:lnTo>
                  <a:pt x="2561250" y="0"/>
                </a:lnTo>
                <a:lnTo>
                  <a:pt x="2561250" y="1271021"/>
                </a:lnTo>
                <a:lnTo>
                  <a:pt x="0" y="127102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  <p:sp>
        <p:nvSpPr>
          <p:cNvPr id="11" name="Freeform 4"/>
          <p:cNvSpPr/>
          <p:nvPr/>
        </p:nvSpPr>
        <p:spPr>
          <a:xfrm rot="6516736" flipV="1">
            <a:off x="13243732" y="2831147"/>
            <a:ext cx="2528177" cy="1254608"/>
          </a:xfrm>
          <a:custGeom>
            <a:avLst/>
            <a:gdLst/>
            <a:ahLst/>
            <a:cxnLst/>
            <a:rect l="l" t="t" r="r" b="b"/>
            <a:pathLst>
              <a:path w="2528177" h="1254608">
                <a:moveTo>
                  <a:pt x="0" y="1254608"/>
                </a:moveTo>
                <a:lnTo>
                  <a:pt x="2528176" y="1254608"/>
                </a:lnTo>
                <a:lnTo>
                  <a:pt x="2528176" y="0"/>
                </a:lnTo>
                <a:lnTo>
                  <a:pt x="0" y="0"/>
                </a:lnTo>
                <a:lnTo>
                  <a:pt x="0" y="1254608"/>
                </a:lnTo>
                <a:close/>
              </a:path>
            </a:pathLst>
          </a:custGeom>
          <a:blipFill>
            <a:blip>
              <a:alphaModFix amt="8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noProof="0" dirty="0"/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6888142"/>
            <a:ext cx="15915429" cy="296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32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selezionare la casella relativa al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candidato desiderato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o seleziona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“scheda bianca” 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se non desideri esprimere alcuna preferenza.​</a:t>
            </a:r>
          </a:p>
          <a:p>
            <a:pPr algn="ctr">
              <a:lnSpc>
                <a:spcPts val="2016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5040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 Per proseguire, clicca su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“VOTA”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2C00B2A-001A-50F3-E9B2-D3BD25778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69110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0378" y="7159012"/>
            <a:ext cx="16747243" cy="2499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7"/>
              </a:lnSpc>
            </a:pPr>
            <a:endParaRPr lang="it-IT" noProof="0" dirty="0"/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Ti troverai nella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schermata di riepilogo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Verifica le tue scelte.</a:t>
            </a:r>
          </a:p>
          <a:p>
            <a:pPr algn="ctr">
              <a:lnSpc>
                <a:spcPts val="3237"/>
              </a:lnSpc>
            </a:pPr>
            <a:endParaRPr lang="it-IT" sz="3596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  <a:p>
            <a:pPr algn="ctr">
              <a:lnSpc>
                <a:spcPts val="3237"/>
              </a:lnSpc>
            </a:pP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Premi su “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CONFERMA VOTO</a:t>
            </a:r>
            <a:r>
              <a:rPr lang="it-IT" sz="3596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rendere il </a:t>
            </a:r>
            <a:r>
              <a:rPr lang="it-IT" sz="3596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definitivo.​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0056408-629F-7785-7178-67E4906E5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8288000" cy="73163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0" y="7335070"/>
            <a:ext cx="18288000" cy="272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endParaRPr lang="it-IT" noProof="0" dirty="0"/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Il voto sarà inserito nell’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urna digitale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e sarà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immodificabile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.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​</a:t>
            </a: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Dovrai cliccare su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VOTO SUCCESSIVO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continuare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con le 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operazioni di voto.</a:t>
            </a:r>
          </a:p>
          <a:p>
            <a:pPr algn="ctr">
              <a:lnSpc>
                <a:spcPts val="2952"/>
              </a:lnSpc>
            </a:pPr>
            <a:endParaRPr lang="it-IT" sz="3600" b="1" noProof="0" dirty="0">
              <a:solidFill>
                <a:srgbClr val="801827"/>
              </a:solidFill>
              <a:latin typeface="Aspekta Medium"/>
              <a:ea typeface="Aspekta Medium"/>
              <a:cs typeface="Aspekta Medium"/>
              <a:sym typeface="Aspekta Medium"/>
            </a:endParaRPr>
          </a:p>
          <a:p>
            <a:pPr algn="ctr">
              <a:lnSpc>
                <a:spcPts val="2952"/>
              </a:lnSpc>
            </a:pP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 “</a:t>
            </a:r>
            <a:r>
              <a:rPr lang="it-IT" sz="3600" b="1" noProof="0" dirty="0">
                <a:solidFill>
                  <a:srgbClr val="801827"/>
                </a:solidFill>
                <a:latin typeface="Aspekta Medium"/>
                <a:ea typeface="Aspekta Medium"/>
                <a:cs typeface="Aspekta Medium"/>
                <a:sym typeface="Aspekta Medium"/>
              </a:rPr>
              <a:t>Chiudi</a:t>
            </a:r>
            <a:r>
              <a:rPr lang="it-IT" sz="3600" noProof="0" dirty="0">
                <a:solidFill>
                  <a:srgbClr val="801827"/>
                </a:solidFill>
                <a:latin typeface="Aspekta"/>
                <a:ea typeface="Aspekta"/>
                <a:cs typeface="Aspekta"/>
                <a:sym typeface="Aspekta"/>
              </a:rPr>
              <a:t>” per terminare le operazioni di voto se non ci sono più schede da votare.</a:t>
            </a:r>
          </a:p>
          <a:p>
            <a:pPr algn="ctr">
              <a:lnSpc>
                <a:spcPts val="2952"/>
              </a:lnSpc>
            </a:pPr>
            <a:endParaRPr lang="it-IT" sz="3600" noProof="0" dirty="0">
              <a:solidFill>
                <a:srgbClr val="801827"/>
              </a:solidFill>
              <a:latin typeface="Aspekta"/>
              <a:ea typeface="Aspekta"/>
              <a:cs typeface="Aspekta"/>
              <a:sym typeface="Aspekta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ADF5B5F-8EF0-D872-EDB6-95CA5D61A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" y="-38100"/>
            <a:ext cx="18381687" cy="720861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ELIGO BRAND">
      <a:dk1>
        <a:srgbClr val="473E31"/>
      </a:dk1>
      <a:lt1>
        <a:sysClr val="window" lastClr="FFFFFF"/>
      </a:lt1>
      <a:dk2>
        <a:srgbClr val="83735D"/>
      </a:dk2>
      <a:lt2>
        <a:srgbClr val="E8E8E8"/>
      </a:lt2>
      <a:accent1>
        <a:srgbClr val="DA4141"/>
      </a:accent1>
      <a:accent2>
        <a:srgbClr val="97242B"/>
      </a:accent2>
      <a:accent3>
        <a:srgbClr val="801827"/>
      </a:accent3>
      <a:accent4>
        <a:srgbClr val="690D22"/>
      </a:accent4>
      <a:accent5>
        <a:srgbClr val="9A8B76"/>
      </a:accent5>
      <a:accent6>
        <a:srgbClr val="FEF7E8"/>
      </a:accent6>
      <a:hlink>
        <a:srgbClr val="467886"/>
      </a:hlink>
      <a:folHlink>
        <a:srgbClr val="9660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256</Words>
  <Application>Microsoft Office PowerPoint</Application>
  <PresentationFormat>Personalizzato</PresentationFormat>
  <Paragraphs>38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Aspekta</vt:lpstr>
      <vt:lpstr>Aspekta 450</vt:lpstr>
      <vt:lpstr>Aspekta Medium</vt:lpstr>
      <vt:lpstr>Arial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 Voto - Standard</dc:title>
  <cp:lastModifiedBy>Anna Nino</cp:lastModifiedBy>
  <cp:revision>10</cp:revision>
  <dcterms:created xsi:type="dcterms:W3CDTF">2006-08-16T00:00:00Z</dcterms:created>
  <dcterms:modified xsi:type="dcterms:W3CDTF">2026-06-18T14:45:26Z</dcterms:modified>
  <dc:identifier>DAGeuK67te8</dc:identifier>
</cp:coreProperties>
</file>