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6" r:id="rId15"/>
  </p:sldIdLst>
  <p:sldSz cx="18288000" cy="10287000"/>
  <p:notesSz cx="6858000" cy="9144000"/>
  <p:embeddedFontLst>
    <p:embeddedFont>
      <p:font typeface="Aspekta" panose="020B0604020202020204" charset="0"/>
      <p:regular r:id="rId16"/>
    </p:embeddedFont>
    <p:embeddedFont>
      <p:font typeface="Aspekta 1" panose="020B0604020202020204" charset="0"/>
      <p:regular r:id="rId17"/>
    </p:embeddedFont>
    <p:embeddedFont>
      <p:font typeface="Aspekta 1 Medium" panose="020B0604020202020204" charset="0"/>
      <p:regular r:id="rId18"/>
    </p:embeddedFont>
    <p:embeddedFont>
      <p:font typeface="Aspekta 2" panose="020B0604020202020204" charset="0"/>
      <p:regular r:id="rId19"/>
    </p:embeddedFont>
    <p:embeddedFont>
      <p:font typeface="Aspekta 2 Medium" panose="020B0604020202020204" charset="0"/>
      <p:regular r:id="rId20"/>
    </p:embeddedFont>
    <p:embeddedFont>
      <p:font typeface="Aspekta 45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716"/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1" autoAdjust="0"/>
  </p:normalViewPr>
  <p:slideViewPr>
    <p:cSldViewPr>
      <p:cViewPr varScale="1">
        <p:scale>
          <a:sx n="50" d="100"/>
          <a:sy n="50" d="100"/>
        </p:scale>
        <p:origin x="7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/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693167" y="2105855"/>
            <a:ext cx="11126009" cy="182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it-IT" sz="10706" b="1" noProof="0">
                <a:solidFill>
                  <a:srgbClr val="FEF7E8"/>
                </a:solidFill>
                <a:latin typeface="Aspekta 1 Medium"/>
                <a:ea typeface="Aspekta 1 Medium"/>
                <a:cs typeface="Aspekta 1 Medium"/>
                <a:sym typeface="Aspekta 1 Medium"/>
              </a:rPr>
              <a:t>GUIDA  AL </a:t>
            </a:r>
            <a:r>
              <a:rPr lang="it-IT" sz="10706" b="1" noProof="0" dirty="0">
                <a:solidFill>
                  <a:srgbClr val="FEF7E8"/>
                </a:solidFill>
                <a:latin typeface="Aspekta 1 Medium"/>
                <a:ea typeface="Aspekta 1 Medium"/>
                <a:cs typeface="Aspekta 1 Medium"/>
                <a:sym typeface="Aspekta 1 Medium"/>
              </a:rPr>
              <a:t>VOTO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3167" y="4005603"/>
            <a:ext cx="8748023" cy="116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Come si vota con </a:t>
            </a:r>
            <a:r>
              <a:rPr lang="it-IT" sz="6815" noProof="0" dirty="0" err="1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Eligo</a:t>
            </a:r>
            <a:endParaRPr lang="it-IT" sz="6815" noProof="0" dirty="0">
              <a:solidFill>
                <a:srgbClr val="FEF7E8"/>
              </a:solidFill>
              <a:latin typeface="Aspekta 1"/>
              <a:ea typeface="Aspekta 1"/>
              <a:cs typeface="Aspekta 1"/>
              <a:sym typeface="Aspekta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3167" y="5308869"/>
            <a:ext cx="7063183" cy="70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82"/>
              </a:lnSpc>
              <a:spcBef>
                <a:spcPct val="0"/>
              </a:spcBef>
            </a:pPr>
            <a:r>
              <a:rPr lang="it-IT" sz="4130" noProof="0" dirty="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Assemblea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77333" cy="8271365"/>
          </a:xfrm>
          <a:custGeom>
            <a:avLst/>
            <a:gdLst/>
            <a:ahLst/>
            <a:cxnLst/>
            <a:rect l="l" t="t" r="r" b="b"/>
            <a:pathLst>
              <a:path w="18277333" h="8271365">
                <a:moveTo>
                  <a:pt x="0" y="0"/>
                </a:moveTo>
                <a:lnTo>
                  <a:pt x="18277333" y="0"/>
                </a:lnTo>
                <a:lnTo>
                  <a:pt x="18277333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97" b="-13098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98667" cy="8271365"/>
          </a:xfrm>
          <a:custGeom>
            <a:avLst/>
            <a:gdLst/>
            <a:ahLst/>
            <a:cxnLst/>
            <a:rect l="l" t="t" r="r" b="b"/>
            <a:pathLst>
              <a:path w="18298667" h="8271365">
                <a:moveTo>
                  <a:pt x="0" y="0"/>
                </a:moveTo>
                <a:lnTo>
                  <a:pt x="18298667" y="0"/>
                </a:lnTo>
                <a:lnTo>
                  <a:pt x="18298667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600" b="-12840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-10667" y="8748421"/>
            <a:ext cx="18288000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Per votare, seleziona il candidato cliccando sul quadratino corrispondente</a:t>
            </a:r>
          </a:p>
          <a:p>
            <a:pPr algn="ctr">
              <a:lnSpc>
                <a:spcPts val="3059"/>
              </a:lnSpc>
            </a:pPr>
            <a:endParaRPr lang="it-IT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Dopo aver scelto, clicca su “</a:t>
            </a:r>
            <a:r>
              <a:rPr lang="it-I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</a:t>
            </a: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per proseguire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77333" cy="8271365"/>
          </a:xfrm>
          <a:custGeom>
            <a:avLst/>
            <a:gdLst/>
            <a:ahLst/>
            <a:cxnLst/>
            <a:rect l="l" t="t" r="r" b="b"/>
            <a:pathLst>
              <a:path w="18277333" h="8271365">
                <a:moveTo>
                  <a:pt x="0" y="0"/>
                </a:moveTo>
                <a:lnTo>
                  <a:pt x="18277333" y="0"/>
                </a:lnTo>
                <a:lnTo>
                  <a:pt x="18277333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97" b="-13098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98667" cy="8271365"/>
          </a:xfrm>
          <a:custGeom>
            <a:avLst/>
            <a:gdLst/>
            <a:ahLst/>
            <a:cxnLst/>
            <a:rect l="l" t="t" r="r" b="b"/>
            <a:pathLst>
              <a:path w="18298667" h="8271365">
                <a:moveTo>
                  <a:pt x="0" y="0"/>
                </a:moveTo>
                <a:lnTo>
                  <a:pt x="18298667" y="0"/>
                </a:lnTo>
                <a:lnTo>
                  <a:pt x="18298667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600" b="-12840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0667" y="8852535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Controlla il riepilogo della tua scelta</a:t>
            </a:r>
          </a:p>
          <a:p>
            <a:pPr algn="ctr">
              <a:lnSpc>
                <a:spcPts val="3059"/>
              </a:lnSpc>
            </a:pPr>
            <a:endParaRPr lang="it-IT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Se è corretto, clicca su “</a:t>
            </a:r>
            <a:r>
              <a:rPr lang="it-I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CONFERMA VOTO</a:t>
            </a: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  <p:sp>
        <p:nvSpPr>
          <p:cNvPr id="6" name="Freeform 6"/>
          <p:cNvSpPr/>
          <p:nvPr/>
        </p:nvSpPr>
        <p:spPr>
          <a:xfrm>
            <a:off x="10667" y="0"/>
            <a:ext cx="18249066" cy="8271365"/>
          </a:xfrm>
          <a:custGeom>
            <a:avLst/>
            <a:gdLst/>
            <a:ahLst/>
            <a:cxnLst/>
            <a:rect l="l" t="t" r="r" b="b"/>
            <a:pathLst>
              <a:path w="18249066" h="8271365">
                <a:moveTo>
                  <a:pt x="0" y="0"/>
                </a:moveTo>
                <a:lnTo>
                  <a:pt x="18249066" y="0"/>
                </a:lnTo>
                <a:lnTo>
                  <a:pt x="18249066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720" b="-12383"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77333" cy="8271365"/>
          </a:xfrm>
          <a:custGeom>
            <a:avLst/>
            <a:gdLst/>
            <a:ahLst/>
            <a:cxnLst/>
            <a:rect l="l" t="t" r="r" b="b"/>
            <a:pathLst>
              <a:path w="18277333" h="8271365">
                <a:moveTo>
                  <a:pt x="0" y="0"/>
                </a:moveTo>
                <a:lnTo>
                  <a:pt x="18277333" y="0"/>
                </a:lnTo>
                <a:lnTo>
                  <a:pt x="18277333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97" b="-13098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8271365"/>
          </a:xfrm>
          <a:custGeom>
            <a:avLst/>
            <a:gdLst/>
            <a:ahLst/>
            <a:cxnLst/>
            <a:rect l="l" t="t" r="r" b="b"/>
            <a:pathLst>
              <a:path w="18288000" h="8271365">
                <a:moveTo>
                  <a:pt x="0" y="0"/>
                </a:moveTo>
                <a:lnTo>
                  <a:pt x="18288000" y="0"/>
                </a:lnTo>
                <a:lnTo>
                  <a:pt x="18288000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207" b="-1316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10667" y="8852535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Il voto viene inserito nell’urna digitale in modo sicuro e definitivo</a:t>
            </a:r>
          </a:p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​</a:t>
            </a:r>
          </a:p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 Clicca su “</a:t>
            </a:r>
            <a:r>
              <a:rPr lang="it-I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CHIUDI</a:t>
            </a: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per continuare</a:t>
            </a:r>
          </a:p>
          <a:p>
            <a:pPr algn="ctr">
              <a:lnSpc>
                <a:spcPts val="3059"/>
              </a:lnSpc>
            </a:pPr>
            <a:endParaRPr lang="it-IT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88000" cy="8149736"/>
          </a:xfrm>
          <a:custGeom>
            <a:avLst/>
            <a:gdLst/>
            <a:ahLst/>
            <a:cxnLst/>
            <a:rect l="l" t="t" r="r" b="b"/>
            <a:pathLst>
              <a:path w="18288000" h="8149736">
                <a:moveTo>
                  <a:pt x="0" y="0"/>
                </a:moveTo>
                <a:lnTo>
                  <a:pt x="18288000" y="0"/>
                </a:lnTo>
                <a:lnTo>
                  <a:pt x="18288000" y="8149736"/>
                </a:lnTo>
                <a:lnTo>
                  <a:pt x="0" y="8149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991" b="-14233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0667" y="8852535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Nella tua area di voto puoi vedere le schede già votate e quelle ancora aperte</a:t>
            </a:r>
          </a:p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​</a:t>
            </a:r>
          </a:p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Dovrai cliccare su “</a:t>
            </a:r>
            <a:r>
              <a:rPr lang="it-I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</a:t>
            </a: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per continuare</a:t>
            </a:r>
          </a:p>
          <a:p>
            <a:pPr algn="ctr">
              <a:lnSpc>
                <a:spcPts val="3059"/>
              </a:lnSpc>
            </a:pPr>
            <a:endParaRPr lang="it-IT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4100778" y="4521922"/>
            <a:ext cx="3899273" cy="0"/>
          </a:xfrm>
          <a:prstGeom prst="line">
            <a:avLst/>
          </a:prstGeom>
          <a:ln w="12382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7" name="AutoShape 7"/>
          <p:cNvSpPr/>
          <p:nvPr/>
        </p:nvSpPr>
        <p:spPr>
          <a:xfrm>
            <a:off x="15716723" y="6974384"/>
            <a:ext cx="2283169" cy="19050"/>
          </a:xfrm>
          <a:prstGeom prst="line">
            <a:avLst/>
          </a:prstGeom>
          <a:ln w="10477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230AFE-81E6-7BD0-9E10-4ACB15AB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5305" cy="102946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928DA7-C9D4-A77E-C587-87343C511FC0}"/>
              </a:ext>
            </a:extLst>
          </p:cNvPr>
          <p:cNvSpPr txBox="1"/>
          <p:nvPr/>
        </p:nvSpPr>
        <p:spPr>
          <a:xfrm>
            <a:off x="1828800" y="1497950"/>
            <a:ext cx="14092237" cy="364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La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piattaforma di votazioni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online è fornita da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voting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9A8B76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Migliaia di organizzazioni si affidano a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per gestire digitalmente votazioni 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assemblee in remoto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presenza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forma ibrida.</a:t>
            </a:r>
          </a:p>
        </p:txBody>
      </p:sp>
      <p:sp>
        <p:nvSpPr>
          <p:cNvPr id="5" name="Viale Monte Nero 17, Milano +02 80511 31 contact@eligovote.com…">
            <a:extLst>
              <a:ext uri="{FF2B5EF4-FFF2-40B4-BE49-F238E27FC236}">
                <a16:creationId xmlns:a16="http://schemas.microsoft.com/office/drawing/2014/main" id="{4B906A8A-E621-6514-1B66-59F0EEE042B8}"/>
              </a:ext>
            </a:extLst>
          </p:cNvPr>
          <p:cNvSpPr txBox="1">
            <a:spLocks/>
          </p:cNvSpPr>
          <p:nvPr/>
        </p:nvSpPr>
        <p:spPr>
          <a:xfrm>
            <a:off x="228600" y="87890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r>
              <a:rPr lang="it-IT" sz="1800" noProof="0" dirty="0">
                <a:solidFill>
                  <a:srgbClr val="FFFFFF"/>
                </a:solidFill>
                <a:latin typeface="Aspekta 450" pitchFamily="2" charset="0"/>
              </a:rPr>
              <a:t>Copyright © 2026 ELIGO | ID Technology S.r.l.</a:t>
            </a: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endParaRPr lang="it-IT" sz="2200" noProof="0" dirty="0">
              <a:solidFill>
                <a:srgbClr val="FFFFFF"/>
              </a:solidFill>
              <a:latin typeface="Aspekta 450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6316885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it-IT" sz="4196" b="1" noProof="0" dirty="0" err="1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Eligo</a:t>
            </a:r>
            <a:r>
              <a:rPr lang="it-IT" sz="4196" noProof="0" dirty="0">
                <a:solidFill>
                  <a:srgbClr val="690D22"/>
                </a:solidFill>
                <a:latin typeface="Aspekta 2"/>
                <a:ea typeface="Aspekta 2"/>
                <a:cs typeface="Aspekta 2"/>
                <a:sym typeface="Aspekta 2"/>
              </a:rPr>
              <a:t> è la piattaforma di </a:t>
            </a:r>
            <a:r>
              <a:rPr lang="it-IT" sz="4196" b="1" noProof="0" dirty="0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voto</a:t>
            </a:r>
            <a:r>
              <a:rPr lang="it-IT" sz="4196" noProof="0" dirty="0">
                <a:solidFill>
                  <a:srgbClr val="690D22"/>
                </a:solidFill>
                <a:latin typeface="Aspekta 2"/>
                <a:ea typeface="Aspekta 2"/>
                <a:cs typeface="Aspekta 2"/>
                <a:sym typeface="Aspekta 2"/>
              </a:rPr>
              <a:t> elettronico </a:t>
            </a:r>
            <a:r>
              <a:rPr lang="it-IT" sz="4196" b="1" noProof="0" dirty="0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sicura</a:t>
            </a:r>
            <a:r>
              <a:rPr lang="it-IT" sz="4196" noProof="0" dirty="0">
                <a:solidFill>
                  <a:srgbClr val="690D22"/>
                </a:solidFill>
                <a:latin typeface="Aspekta 2"/>
                <a:ea typeface="Aspekta 2"/>
                <a:cs typeface="Aspekta 2"/>
                <a:sym typeface="Aspekta 2"/>
              </a:rPr>
              <a:t> e </a:t>
            </a:r>
            <a:r>
              <a:rPr lang="it-IT" sz="4196" b="1" noProof="0" dirty="0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intuitiva</a:t>
            </a:r>
            <a:r>
              <a:rPr lang="it-IT" sz="4196" b="1" noProof="0" dirty="0">
                <a:solidFill>
                  <a:srgbClr val="690D22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.</a:t>
            </a:r>
          </a:p>
          <a:p>
            <a:pPr algn="ctr">
              <a:lnSpc>
                <a:spcPts val="5874"/>
              </a:lnSpc>
            </a:pPr>
            <a:endParaRPr lang="it-IT" sz="4196" b="1" noProof="0" dirty="0">
              <a:solidFill>
                <a:srgbClr val="690D22"/>
              </a:solidFill>
              <a:latin typeface="Aspekta 2 Medium"/>
              <a:ea typeface="Aspekta 2 Medium"/>
              <a:cs typeface="Aspekta 2 Medium"/>
              <a:sym typeface="Aspekta 2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it-IT" sz="4196" noProof="0" dirty="0">
                <a:solidFill>
                  <a:srgbClr val="690D22"/>
                </a:solidFill>
                <a:latin typeface="Aspekta 2"/>
                <a:ea typeface="Aspekta 2"/>
                <a:cs typeface="Aspekta 2"/>
                <a:sym typeface="Aspekta 2"/>
              </a:rPr>
              <a:t> La soluzione flessibile e affidabile che semplifica le operazioni di voto, favorendo la partecipazione democratica.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BCEDD91-48FE-085B-B2B9-5F23FF740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4" y="1481000"/>
            <a:ext cx="8457591" cy="32128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3429180" y="2241233"/>
            <a:ext cx="4094771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Per partecipare alla videoconferenza e per votare, riceverai via e-mail il link per accedere alla piattaforma.</a:t>
            </a: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Clicca su “</a:t>
            </a:r>
            <a:r>
              <a:rPr lang="it-IT" sz="3600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Accedi</a:t>
            </a:r>
            <a:r>
              <a:rPr lang="it-IT" sz="3600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it-IT" sz="3600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pic>
        <p:nvPicPr>
          <p:cNvPr id="28" name="Immagine 27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5F2F0D6A-1FCD-9AD6-E2F9-B07FEAA4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1" t="1099" r="1712" b="2930"/>
          <a:stretch>
            <a:fillRect/>
          </a:stretch>
        </p:blipFill>
        <p:spPr>
          <a:xfrm>
            <a:off x="0" y="476250"/>
            <a:ext cx="11757195" cy="9334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0" y="19050"/>
            <a:ext cx="18288000" cy="8324850"/>
          </a:xfrm>
          <a:custGeom>
            <a:avLst/>
            <a:gdLst/>
            <a:ahLst/>
            <a:cxnLst/>
            <a:rect l="l" t="t" r="r" b="b"/>
            <a:pathLst>
              <a:path w="18288000" h="8173196">
                <a:moveTo>
                  <a:pt x="0" y="0"/>
                </a:moveTo>
                <a:lnTo>
                  <a:pt x="18288000" y="0"/>
                </a:lnTo>
                <a:lnTo>
                  <a:pt x="18288000" y="8173196"/>
                </a:lnTo>
                <a:lnTo>
                  <a:pt x="0" y="8173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9" t="-13007" r="-309" b="-12853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0" y="8536305"/>
            <a:ext cx="18344407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endParaRPr lang="it-IT" noProof="0" dirty="0"/>
          </a:p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Ti troverai sulla </a:t>
            </a:r>
            <a:r>
              <a:rPr lang="it-I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pagina di accesso</a:t>
            </a: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 al sistema di voto</a:t>
            </a:r>
          </a:p>
          <a:p>
            <a:pPr algn="ctr">
              <a:lnSpc>
                <a:spcPts val="3059"/>
              </a:lnSpc>
            </a:pPr>
            <a:endParaRPr lang="it-IT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Clicca su “</a:t>
            </a:r>
            <a:r>
              <a:rPr lang="it-I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ENTRA</a:t>
            </a: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" y="114300"/>
            <a:ext cx="17983200" cy="8541944"/>
          </a:xfrm>
          <a:custGeom>
            <a:avLst/>
            <a:gdLst/>
            <a:ahLst/>
            <a:cxnLst/>
            <a:rect l="l" t="t" r="r" b="b"/>
            <a:pathLst>
              <a:path w="18316203" h="8656244">
                <a:moveTo>
                  <a:pt x="0" y="0"/>
                </a:moveTo>
                <a:lnTo>
                  <a:pt x="18316203" y="0"/>
                </a:lnTo>
                <a:lnTo>
                  <a:pt x="18316203" y="8656244"/>
                </a:lnTo>
                <a:lnTo>
                  <a:pt x="0" y="8656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6" t="-12278" r="-845" b="-8336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Ora sei nella tua area di voto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" y="114300"/>
            <a:ext cx="17983200" cy="8541944"/>
          </a:xfrm>
          <a:custGeom>
            <a:avLst/>
            <a:gdLst/>
            <a:ahLst/>
            <a:cxnLst/>
            <a:rect l="l" t="t" r="r" b="b"/>
            <a:pathLst>
              <a:path w="18316203" h="8656244">
                <a:moveTo>
                  <a:pt x="0" y="0"/>
                </a:moveTo>
                <a:lnTo>
                  <a:pt x="18316203" y="0"/>
                </a:lnTo>
                <a:lnTo>
                  <a:pt x="18316203" y="8656244"/>
                </a:lnTo>
                <a:lnTo>
                  <a:pt x="0" y="8656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4" t="-12278" r="-848" b="-8336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Freeform 4"/>
          <p:cNvSpPr/>
          <p:nvPr/>
        </p:nvSpPr>
        <p:spPr>
          <a:xfrm>
            <a:off x="1028700" y="3297353"/>
            <a:ext cx="4768937" cy="4775413"/>
          </a:xfrm>
          <a:custGeom>
            <a:avLst/>
            <a:gdLst/>
            <a:ahLst/>
            <a:cxnLst/>
            <a:rect l="l" t="t" r="r" b="b"/>
            <a:pathLst>
              <a:path w="4768937" h="4775413">
                <a:moveTo>
                  <a:pt x="0" y="0"/>
                </a:moveTo>
                <a:lnTo>
                  <a:pt x="4768937" y="0"/>
                </a:lnTo>
                <a:lnTo>
                  <a:pt x="4768937" y="4775413"/>
                </a:lnTo>
                <a:lnTo>
                  <a:pt x="0" y="47754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570" t="-89572" r="-261910" b="-25843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Quando l’assemblea è aperta, clicca su “</a:t>
            </a:r>
            <a:r>
              <a:rPr lang="it-I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PROSEGUI</a:t>
            </a: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per entrare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77333" cy="8003520"/>
          </a:xfrm>
          <a:custGeom>
            <a:avLst/>
            <a:gdLst/>
            <a:ahLst/>
            <a:cxnLst/>
            <a:rect l="l" t="t" r="r" b="b"/>
            <a:pathLst>
              <a:path w="18277333" h="8003520">
                <a:moveTo>
                  <a:pt x="0" y="0"/>
                </a:moveTo>
                <a:lnTo>
                  <a:pt x="18277333" y="0"/>
                </a:lnTo>
                <a:lnTo>
                  <a:pt x="18277333" y="8003520"/>
                </a:lnTo>
                <a:lnTo>
                  <a:pt x="0" y="8003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61" b="-15694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Dalla tua area puoi accedere facilmente alla videoconferenza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77333" cy="8003520"/>
          </a:xfrm>
          <a:custGeom>
            <a:avLst/>
            <a:gdLst/>
            <a:ahLst/>
            <a:cxnLst/>
            <a:rect l="l" t="t" r="r" b="b"/>
            <a:pathLst>
              <a:path w="18277333" h="8003520">
                <a:moveTo>
                  <a:pt x="0" y="0"/>
                </a:moveTo>
                <a:lnTo>
                  <a:pt x="18277333" y="0"/>
                </a:lnTo>
                <a:lnTo>
                  <a:pt x="18277333" y="8003520"/>
                </a:lnTo>
                <a:lnTo>
                  <a:pt x="0" y="8003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61" b="-15694"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453" y="426606"/>
            <a:ext cx="10303768" cy="898302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89982" y="5828539"/>
            <a:ext cx="4343025" cy="232161"/>
            <a:chOff x="0" y="0"/>
            <a:chExt cx="1143842" cy="611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3842" cy="61145"/>
            </a:xfrm>
            <a:custGeom>
              <a:avLst/>
              <a:gdLst/>
              <a:ahLst/>
              <a:cxnLst/>
              <a:rect l="l" t="t" r="r" b="b"/>
              <a:pathLst>
                <a:path w="1143842" h="61145">
                  <a:moveTo>
                    <a:pt x="30573" y="0"/>
                  </a:moveTo>
                  <a:lnTo>
                    <a:pt x="1113269" y="0"/>
                  </a:lnTo>
                  <a:cubicBezTo>
                    <a:pt x="1121378" y="0"/>
                    <a:pt x="1129154" y="3221"/>
                    <a:pt x="1134888" y="8955"/>
                  </a:cubicBezTo>
                  <a:cubicBezTo>
                    <a:pt x="1140621" y="14688"/>
                    <a:pt x="1143842" y="22464"/>
                    <a:pt x="1143842" y="30573"/>
                  </a:cubicBezTo>
                  <a:lnTo>
                    <a:pt x="1143842" y="30573"/>
                  </a:lnTo>
                  <a:cubicBezTo>
                    <a:pt x="1143842" y="38681"/>
                    <a:pt x="1140621" y="46457"/>
                    <a:pt x="1134888" y="52191"/>
                  </a:cubicBezTo>
                  <a:cubicBezTo>
                    <a:pt x="1129154" y="57924"/>
                    <a:pt x="1121378" y="61145"/>
                    <a:pt x="1113269" y="61145"/>
                  </a:cubicBezTo>
                  <a:lnTo>
                    <a:pt x="30573" y="61145"/>
                  </a:lnTo>
                  <a:cubicBezTo>
                    <a:pt x="22464" y="61145"/>
                    <a:pt x="14688" y="57924"/>
                    <a:pt x="8955" y="52191"/>
                  </a:cubicBezTo>
                  <a:cubicBezTo>
                    <a:pt x="3221" y="46457"/>
                    <a:pt x="0" y="38681"/>
                    <a:pt x="0" y="30573"/>
                  </a:cubicBezTo>
                  <a:lnTo>
                    <a:pt x="0" y="30573"/>
                  </a:lnTo>
                  <a:cubicBezTo>
                    <a:pt x="0" y="22464"/>
                    <a:pt x="3221" y="14688"/>
                    <a:pt x="8955" y="8955"/>
                  </a:cubicBezTo>
                  <a:cubicBezTo>
                    <a:pt x="14688" y="3221"/>
                    <a:pt x="22464" y="0"/>
                    <a:pt x="30573" y="0"/>
                  </a:cubicBezTo>
                  <a:close/>
                </a:path>
              </a:pathLst>
            </a:custGeom>
            <a:solidFill>
              <a:srgbClr val="083A70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43842" cy="99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it-IT" noProof="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Si aprirà una nuova pagina dedicata alla videoconferenza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039838" y="1883215"/>
            <a:ext cx="731393" cy="133871"/>
            <a:chOff x="0" y="0"/>
            <a:chExt cx="192630" cy="352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2630" cy="35258"/>
            </a:xfrm>
            <a:custGeom>
              <a:avLst/>
              <a:gdLst/>
              <a:ahLst/>
              <a:cxnLst/>
              <a:rect l="l" t="t" r="r" b="b"/>
              <a:pathLst>
                <a:path w="192630" h="35258">
                  <a:moveTo>
                    <a:pt x="17629" y="0"/>
                  </a:moveTo>
                  <a:lnTo>
                    <a:pt x="175001" y="0"/>
                  </a:lnTo>
                  <a:cubicBezTo>
                    <a:pt x="179677" y="0"/>
                    <a:pt x="184161" y="1857"/>
                    <a:pt x="187467" y="5163"/>
                  </a:cubicBezTo>
                  <a:cubicBezTo>
                    <a:pt x="190773" y="8470"/>
                    <a:pt x="192630" y="12954"/>
                    <a:pt x="192630" y="17629"/>
                  </a:cubicBezTo>
                  <a:lnTo>
                    <a:pt x="192630" y="17629"/>
                  </a:lnTo>
                  <a:cubicBezTo>
                    <a:pt x="192630" y="22305"/>
                    <a:pt x="190773" y="26789"/>
                    <a:pt x="187467" y="30095"/>
                  </a:cubicBezTo>
                  <a:cubicBezTo>
                    <a:pt x="184161" y="33401"/>
                    <a:pt x="179677" y="35258"/>
                    <a:pt x="175001" y="35258"/>
                  </a:cubicBezTo>
                  <a:lnTo>
                    <a:pt x="17629" y="35258"/>
                  </a:lnTo>
                  <a:cubicBezTo>
                    <a:pt x="12954" y="35258"/>
                    <a:pt x="8470" y="33401"/>
                    <a:pt x="5163" y="30095"/>
                  </a:cubicBezTo>
                  <a:cubicBezTo>
                    <a:pt x="1857" y="26789"/>
                    <a:pt x="0" y="22305"/>
                    <a:pt x="0" y="17629"/>
                  </a:cubicBezTo>
                  <a:lnTo>
                    <a:pt x="0" y="17629"/>
                  </a:lnTo>
                  <a:cubicBezTo>
                    <a:pt x="0" y="12954"/>
                    <a:pt x="1857" y="8470"/>
                    <a:pt x="5163" y="5163"/>
                  </a:cubicBezTo>
                  <a:cubicBezTo>
                    <a:pt x="8470" y="1857"/>
                    <a:pt x="12954" y="0"/>
                    <a:pt x="17629" y="0"/>
                  </a:cubicBezTo>
                  <a:close/>
                </a:path>
              </a:pathLst>
            </a:custGeom>
            <a:solidFill>
              <a:srgbClr val="292929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2630" cy="73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it-IT" noProof="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77333" cy="8003520"/>
          </a:xfrm>
          <a:custGeom>
            <a:avLst/>
            <a:gdLst/>
            <a:ahLst/>
            <a:cxnLst/>
            <a:rect l="l" t="t" r="r" b="b"/>
            <a:pathLst>
              <a:path w="18277333" h="8003520">
                <a:moveTo>
                  <a:pt x="0" y="0"/>
                </a:moveTo>
                <a:lnTo>
                  <a:pt x="18277333" y="0"/>
                </a:lnTo>
                <a:lnTo>
                  <a:pt x="18277333" y="8003520"/>
                </a:lnTo>
                <a:lnTo>
                  <a:pt x="0" y="8003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61" b="-15694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77333" cy="8003520"/>
          </a:xfrm>
          <a:custGeom>
            <a:avLst/>
            <a:gdLst/>
            <a:ahLst/>
            <a:cxnLst/>
            <a:rect l="l" t="t" r="r" b="b"/>
            <a:pathLst>
              <a:path w="18277333" h="8003520">
                <a:moveTo>
                  <a:pt x="0" y="0"/>
                </a:moveTo>
                <a:lnTo>
                  <a:pt x="18277333" y="0"/>
                </a:lnTo>
                <a:lnTo>
                  <a:pt x="18277333" y="8003520"/>
                </a:lnTo>
                <a:lnTo>
                  <a:pt x="0" y="8003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335" b="-16120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Quando un punto all’ordine del giorno è aperto alla votazione, clicca su “</a:t>
            </a:r>
            <a:r>
              <a:rPr lang="it-I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</a:t>
            </a:r>
            <a:r>
              <a:rPr lang="it-I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ELIGO BRAND">
      <a:dk1>
        <a:srgbClr val="473E31"/>
      </a:dk1>
      <a:lt1>
        <a:sysClr val="window" lastClr="FFFFFF"/>
      </a:lt1>
      <a:dk2>
        <a:srgbClr val="83735D"/>
      </a:dk2>
      <a:lt2>
        <a:srgbClr val="E8E8E8"/>
      </a:lt2>
      <a:accent1>
        <a:srgbClr val="DA4141"/>
      </a:accent1>
      <a:accent2>
        <a:srgbClr val="97242B"/>
      </a:accent2>
      <a:accent3>
        <a:srgbClr val="801827"/>
      </a:accent3>
      <a:accent4>
        <a:srgbClr val="690D22"/>
      </a:accent4>
      <a:accent5>
        <a:srgbClr val="9A8B76"/>
      </a:accent5>
      <a:accent6>
        <a:srgbClr val="FEF7E8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257</Words>
  <Application>Microsoft Office PowerPoint</Application>
  <PresentationFormat>Personalizzato</PresentationFormat>
  <Paragraphs>34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Aspekta 2</vt:lpstr>
      <vt:lpstr>Aspekta 2 Medium</vt:lpstr>
      <vt:lpstr>Aspekta 450</vt:lpstr>
      <vt:lpstr>Aspekta</vt:lpstr>
      <vt:lpstr>Aspekta 1</vt:lpstr>
      <vt:lpstr>Arial</vt:lpstr>
      <vt:lpstr>Aspekta 1 Medium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Assemblea</dc:title>
  <cp:lastModifiedBy>Anna Nino</cp:lastModifiedBy>
  <cp:revision>6</cp:revision>
  <dcterms:created xsi:type="dcterms:W3CDTF">2006-08-16T00:00:00Z</dcterms:created>
  <dcterms:modified xsi:type="dcterms:W3CDTF">2026-06-18T15:16:05Z</dcterms:modified>
  <dc:identifier>DAG9EtBgNxA</dc:identifier>
</cp:coreProperties>
</file>