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450" pitchFamily="2" charset="0"/>
      <p:regular r:id="rId13"/>
    </p:embeddedFont>
    <p:embeddedFont>
      <p:font typeface="Aspekta Medium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16"/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11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07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>
            <a:extLst>
              <a:ext uri="{FF2B5EF4-FFF2-40B4-BE49-F238E27FC236}">
                <a16:creationId xmlns:a16="http://schemas.microsoft.com/office/drawing/2014/main" id="{F36153EE-D649-A808-C1E1-6D38AA80EA76}"/>
              </a:ext>
            </a:extLst>
          </p:cNvPr>
          <p:cNvSpPr/>
          <p:nvPr/>
        </p:nvSpPr>
        <p:spPr>
          <a:xfrm>
            <a:off x="5067179" y="0"/>
            <a:ext cx="14783313" cy="14409141"/>
          </a:xfrm>
          <a:custGeom>
            <a:avLst/>
            <a:gdLst/>
            <a:ahLst/>
            <a:cxnLst/>
            <a:rect l="l" t="t" r="r" b="b"/>
            <a:pathLst>
              <a:path w="14783313" h="14409141">
                <a:moveTo>
                  <a:pt x="0" y="0"/>
                </a:moveTo>
                <a:lnTo>
                  <a:pt x="14783313" y="0"/>
                </a:lnTo>
                <a:lnTo>
                  <a:pt x="14783313" y="14409141"/>
                </a:lnTo>
                <a:lnTo>
                  <a:pt x="0" y="144091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2000"/>
            </a:blip>
            <a:stretch>
              <a:fillRect l="-7709" t="-11062" r="-205879" b="-11062"/>
            </a:stretch>
          </a:blipFill>
        </p:spPr>
        <p:txBody>
          <a:bodyPr/>
          <a:lstStyle/>
          <a:p>
            <a:endParaRPr lang="it-IT" noProof="0" dirty="0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1F41E1EA-15E5-2E97-1227-8348D27E0771}"/>
              </a:ext>
            </a:extLst>
          </p:cNvPr>
          <p:cNvSpPr/>
          <p:nvPr/>
        </p:nvSpPr>
        <p:spPr>
          <a:xfrm>
            <a:off x="14481932" y="8371857"/>
            <a:ext cx="2777368" cy="886443"/>
          </a:xfrm>
          <a:custGeom>
            <a:avLst/>
            <a:gdLst/>
            <a:ahLst/>
            <a:cxnLst/>
            <a:rect l="l" t="t" r="r" b="b"/>
            <a:pathLst>
              <a:path w="2777368" h="886443">
                <a:moveTo>
                  <a:pt x="0" y="0"/>
                </a:moveTo>
                <a:lnTo>
                  <a:pt x="2777368" y="0"/>
                </a:lnTo>
                <a:lnTo>
                  <a:pt x="2777368" y="886443"/>
                </a:lnTo>
                <a:lnTo>
                  <a:pt x="0" y="8864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 noProof="0" dirty="0"/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F206FBD7-347D-AC4C-2E94-80114CF396FE}"/>
              </a:ext>
            </a:extLst>
          </p:cNvPr>
          <p:cNvSpPr txBox="1"/>
          <p:nvPr/>
        </p:nvSpPr>
        <p:spPr>
          <a:xfrm>
            <a:off x="693167" y="2105855"/>
            <a:ext cx="13170872" cy="1823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4989"/>
              </a:lnSpc>
              <a:spcBef>
                <a:spcPct val="0"/>
              </a:spcBef>
            </a:pPr>
            <a:r>
              <a:rPr lang="it-IT" sz="10706" b="1" noProof="0" dirty="0">
                <a:solidFill>
                  <a:schemeClr val="accent6"/>
                </a:solidFill>
                <a:latin typeface="Aspekta Medium" panose="020B0604020202020204" charset="0"/>
                <a:ea typeface="Aspekta 1 Medium"/>
                <a:cs typeface="Aspekta 1 Medium"/>
                <a:sym typeface="Aspekta 1 Medium"/>
              </a:rPr>
              <a:t>GUIA DE VOTAÇÃO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40965DA1-4C22-24A7-609B-663DA9A2D5AF}"/>
              </a:ext>
            </a:extLst>
          </p:cNvPr>
          <p:cNvSpPr txBox="1"/>
          <p:nvPr/>
        </p:nvSpPr>
        <p:spPr>
          <a:xfrm>
            <a:off x="693167" y="4005603"/>
            <a:ext cx="10355833" cy="1155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541"/>
              </a:lnSpc>
              <a:spcBef>
                <a:spcPct val="0"/>
              </a:spcBef>
            </a:pPr>
            <a:r>
              <a:rPr lang="it-IT" sz="6815" noProof="0" dirty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Como votar </a:t>
            </a:r>
            <a:r>
              <a:rPr lang="it-IT" sz="6815" noProof="0" dirty="0" err="1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com</a:t>
            </a:r>
            <a:r>
              <a:rPr lang="it-IT" sz="6815" noProof="0" dirty="0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 a </a:t>
            </a:r>
            <a:r>
              <a:rPr lang="it-IT" sz="6815" noProof="0" dirty="0" err="1">
                <a:solidFill>
                  <a:schemeClr val="accent6"/>
                </a:solidFill>
                <a:latin typeface="Aspekta Medium" panose="020B0604020202020204" charset="0"/>
                <a:ea typeface="Aspekta 1"/>
                <a:cs typeface="Aspekta 1"/>
                <a:sym typeface="Aspekta 1"/>
              </a:rPr>
              <a:t>Eligo</a:t>
            </a:r>
            <a:endParaRPr lang="it-IT" sz="6815" noProof="0" dirty="0">
              <a:solidFill>
                <a:schemeClr val="accent6"/>
              </a:solidFill>
              <a:latin typeface="Aspekta Medium" panose="020B0604020202020204" charset="0"/>
              <a:ea typeface="Aspekta 1"/>
              <a:cs typeface="Aspekta 1"/>
              <a:sym typeface="Aspekta 1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AFF5D81A-3379-CA21-76B0-154B9D586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95305" cy="10294620"/>
          </a:xfrm>
          <a:prstGeom prst="rect">
            <a:avLst/>
          </a:prstGeom>
        </p:spPr>
      </p:pic>
      <p:sp>
        <p:nvSpPr>
          <p:cNvPr id="6" name="Viale Monte Nero 17, Milano +02 80511 31 contact@eligovote.com…">
            <a:extLst>
              <a:ext uri="{FF2B5EF4-FFF2-40B4-BE49-F238E27FC236}">
                <a16:creationId xmlns:a16="http://schemas.microsoft.com/office/drawing/2014/main" id="{9D523BB6-3402-E5F0-4016-61CBE9588E6B}"/>
              </a:ext>
            </a:extLst>
          </p:cNvPr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it-IT" sz="2200" noProof="0" dirty="0">
                <a:solidFill>
                  <a:srgbClr val="FFFFFF"/>
                </a:solidFill>
                <a:latin typeface="Aspekta 450" pitchFamily="2" charset="0"/>
              </a:rPr>
            </a:br>
            <a:r>
              <a:rPr lang="it-IT" sz="1800" noProof="0" dirty="0">
                <a:solidFill>
                  <a:srgbClr val="FFFFFF"/>
                </a:solidFill>
                <a:latin typeface="Aspekta 450" pitchFamily="2" charset="0"/>
              </a:rPr>
              <a:t>Copyright © 2026 ELIGO | ID Technology S.r.l.</a:t>
            </a:r>
            <a:br>
              <a:rPr lang="it-IT" sz="2200" noProof="0" dirty="0">
                <a:solidFill>
                  <a:srgbClr val="FFFFFF"/>
                </a:solidFill>
                <a:latin typeface="Aspekta 450" pitchFamily="2" charset="0"/>
              </a:rPr>
            </a:br>
            <a:endParaRPr lang="it-IT" sz="2200" noProof="0" dirty="0">
              <a:solidFill>
                <a:srgbClr val="FFFFFF"/>
              </a:solidFill>
              <a:latin typeface="Aspekta 450" pitchFamily="2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8A4ADB6-AC71-16C1-862E-B5E97882D24C}"/>
              </a:ext>
            </a:extLst>
          </p:cNvPr>
          <p:cNvSpPr txBox="1"/>
          <p:nvPr/>
        </p:nvSpPr>
        <p:spPr>
          <a:xfrm>
            <a:off x="1752600" y="1028700"/>
            <a:ext cx="14782800" cy="436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 plataforma de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votação online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é disponibilizada pela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Milhares de organizações confiam na Eligo para a gestão digital de votações e reuniões, sejam elas remotas, presenciais ou híbridas.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0" y="6501150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é uma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plataforma de votação eletrónica segura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</a:t>
            </a:r>
          </a:p>
          <a:p>
            <a:pPr marL="0" lvl="0" indent="0" algn="ctr">
              <a:lnSpc>
                <a:spcPts val="5874"/>
              </a:lnSpc>
            </a:pPr>
            <a:endParaRPr lang="pt-BR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A solução flexível e fiável que simplifica as operações de votação, incentivando a participação democrática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AC4D6E35-EB14-0DA7-A979-D1AB68FF07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809" y="1790700"/>
            <a:ext cx="9752381" cy="370476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13164529" y="1922145"/>
            <a:ext cx="4094771" cy="6366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Receberá as suas 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credenciais 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 o 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 acesso à plataforma</a:t>
            </a: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por e-mail</a:t>
            </a:r>
          </a:p>
          <a:p>
            <a:pPr marL="0" lvl="0" indent="0" algn="ctr">
              <a:lnSpc>
                <a:spcPts val="50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Após a abertura da votação, 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9B1D876B-D6DE-9CB0-456A-96543ACCF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92214" cy="102870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-38100"/>
            <a:ext cx="18316203" cy="7650831"/>
          </a:xfrm>
          <a:custGeom>
            <a:avLst/>
            <a:gdLst/>
            <a:ahLst/>
            <a:cxnLst/>
            <a:rect l="l" t="t" r="r" b="b"/>
            <a:pathLst>
              <a:path w="18316203" h="7650831">
                <a:moveTo>
                  <a:pt x="0" y="0"/>
                </a:moveTo>
                <a:lnTo>
                  <a:pt x="18316203" y="0"/>
                </a:lnTo>
                <a:lnTo>
                  <a:pt x="18316203" y="7650831"/>
                </a:lnTo>
                <a:lnTo>
                  <a:pt x="0" y="765083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789793"/>
            <a:ext cx="18344407" cy="2089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Estará na página de autenticação do sistema de votação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Introduza o seu nome de utilizador e a sua palavra-passe no formulário e</a:t>
            </a: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LOGIN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681925"/>
          </a:xfrm>
          <a:custGeom>
            <a:avLst/>
            <a:gdLst/>
            <a:ahLst/>
            <a:cxnLst/>
            <a:rect l="l" t="t" r="r" b="b"/>
            <a:pathLst>
              <a:path w="18288000" h="7681925">
                <a:moveTo>
                  <a:pt x="0" y="0"/>
                </a:moveTo>
                <a:lnTo>
                  <a:pt x="18288000" y="0"/>
                </a:lnTo>
                <a:lnTo>
                  <a:pt x="18288000" y="7681925"/>
                </a:lnTo>
                <a:lnTo>
                  <a:pt x="0" y="76819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786700"/>
            <a:ext cx="18288000" cy="1683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02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dentro da urna digital, onde poderá visualizar os boletins de voto</a:t>
            </a:r>
          </a:p>
          <a:p>
            <a:pPr marL="0" lvl="0" indent="0" algn="ctr">
              <a:lnSpc>
                <a:spcPts val="3179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no botão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a votação inicial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676525"/>
            <a:ext cx="18288000" cy="7610475"/>
          </a:xfrm>
          <a:custGeom>
            <a:avLst/>
            <a:gdLst/>
            <a:ahLst/>
            <a:cxnLst/>
            <a:rect l="l" t="t" r="r" b="b"/>
            <a:pathLst>
              <a:path w="18288000" h="7610475">
                <a:moveTo>
                  <a:pt x="0" y="0"/>
                </a:moveTo>
                <a:lnTo>
                  <a:pt x="18288000" y="0"/>
                </a:lnTo>
                <a:lnTo>
                  <a:pt x="18288000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Freeform 4"/>
          <p:cNvSpPr/>
          <p:nvPr/>
        </p:nvSpPr>
        <p:spPr>
          <a:xfrm rot="6516736" flipV="1">
            <a:off x="13243732" y="2831147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Box 6"/>
          <p:cNvSpPr txBox="1"/>
          <p:nvPr/>
        </p:nvSpPr>
        <p:spPr>
          <a:xfrm>
            <a:off x="0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Detalhes sobre a c</a:t>
            </a:r>
            <a:r>
              <a:rPr lang="pt-BR" sz="3600" dirty="0" err="1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édula</a:t>
            </a:r>
            <a:r>
              <a:rPr lang="pt-BR" sz="360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de voto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96288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Lista de candidatos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1"/>
            <a:ext cx="18273418" cy="7429500"/>
          </a:xfrm>
          <a:custGeom>
            <a:avLst/>
            <a:gdLst/>
            <a:ahLst/>
            <a:cxnLst/>
            <a:rect l="l" t="t" r="r" b="b"/>
            <a:pathLst>
              <a:path w="18445586" h="7610475">
                <a:moveTo>
                  <a:pt x="0" y="0"/>
                </a:moveTo>
                <a:lnTo>
                  <a:pt x="18445586" y="0"/>
                </a:lnTo>
                <a:lnTo>
                  <a:pt x="18445586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30" b="-430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0" y="7044799"/>
            <a:ext cx="18288000" cy="2877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319"/>
              </a:lnSpc>
            </a:pPr>
            <a:endParaRPr lang="pt-BR" noProof="0" dirty="0"/>
          </a:p>
          <a:p>
            <a:pPr marL="0" lvl="0" indent="0" algn="ctr">
              <a:lnSpc>
                <a:spcPts val="5319"/>
              </a:lnSpc>
            </a:pP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Deverá selecionar a caixa do candidato que prefere ou optar por “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 em branco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caso não deseje manifestar qualquer preferência</a:t>
            </a:r>
          </a:p>
          <a:p>
            <a:pPr marL="0" lvl="0" indent="0" algn="ctr">
              <a:lnSpc>
                <a:spcPts val="3419"/>
              </a:lnSpc>
            </a:pPr>
            <a:endParaRPr lang="pt-BR" sz="3799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127"/>
              </a:lnSpc>
            </a:pP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Para prosseguir, clique em “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727474"/>
          </a:xfrm>
          <a:custGeom>
            <a:avLst/>
            <a:gdLst/>
            <a:ahLst/>
            <a:cxnLst/>
            <a:rect l="l" t="t" r="r" b="b"/>
            <a:pathLst>
              <a:path w="18288000" h="7727474">
                <a:moveTo>
                  <a:pt x="0" y="0"/>
                </a:moveTo>
                <a:lnTo>
                  <a:pt x="18288000" y="0"/>
                </a:lnTo>
                <a:lnTo>
                  <a:pt x="18288000" y="7727474"/>
                </a:lnTo>
                <a:lnTo>
                  <a:pt x="0" y="77274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757" b="-4054"/>
            </a:stretch>
          </a:blipFill>
        </p:spPr>
        <p:txBody>
          <a:bodyPr/>
          <a:lstStyle/>
          <a:p>
            <a:endParaRPr lang="pt-BR" noProof="0" dirty="0"/>
          </a:p>
        </p:txBody>
      </p:sp>
      <p:grpSp>
        <p:nvGrpSpPr>
          <p:cNvPr id="4" name="Group 4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70378" y="7581900"/>
            <a:ext cx="16747243" cy="25126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17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na tela de resumo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Verifique as suas escolhas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Pressione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a votação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744948"/>
          </a:xfrm>
          <a:custGeom>
            <a:avLst/>
            <a:gdLst/>
            <a:ahLst/>
            <a:cxnLst/>
            <a:rect l="l" t="t" r="r" b="b"/>
            <a:pathLst>
              <a:path w="18288000" h="7744948">
                <a:moveTo>
                  <a:pt x="0" y="0"/>
                </a:moveTo>
                <a:lnTo>
                  <a:pt x="18288000" y="0"/>
                </a:lnTo>
                <a:lnTo>
                  <a:pt x="18288000" y="7744948"/>
                </a:lnTo>
                <a:lnTo>
                  <a:pt x="0" y="774494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674" b="-4272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275834" y="7833448"/>
            <a:ext cx="18135600" cy="19543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952"/>
              </a:lnSpc>
            </a:pPr>
            <a:endParaRPr lang="pt-BR" noProof="0" dirty="0"/>
          </a:p>
          <a:p>
            <a:pPr marL="0" lvl="0" indent="0" algn="ctr"/>
            <a:r>
              <a:rPr lang="pt-BR" sz="34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 voto será introduzido na urna digital e não poderá ser alterado.</a:t>
            </a:r>
          </a:p>
          <a:p>
            <a:pPr marL="0" lvl="0" indent="0" algn="ctr"/>
            <a:r>
              <a:rPr lang="pt-BR" sz="34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deverá clicar em “</a:t>
            </a:r>
            <a:r>
              <a:rPr lang="pt-BR" sz="34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PRÓXIMO VOTO</a:t>
            </a:r>
            <a:r>
              <a:rPr lang="pt-BR" sz="34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prosseguir com as operações de votação</a:t>
            </a:r>
          </a:p>
          <a:p>
            <a:pPr marL="0" lvl="0" indent="0" algn="ctr"/>
            <a:r>
              <a:rPr lang="pt-BR" sz="34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pt-BR" sz="34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Fechar</a:t>
            </a:r>
            <a:r>
              <a:rPr lang="pt-BR" sz="34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o processo de votação caso não existam mais cédulas para votar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ELIGO BRAND">
      <a:dk1>
        <a:srgbClr val="473E31"/>
      </a:dk1>
      <a:lt1>
        <a:sysClr val="window" lastClr="FFFFFF"/>
      </a:lt1>
      <a:dk2>
        <a:srgbClr val="83735D"/>
      </a:dk2>
      <a:lt2>
        <a:srgbClr val="E8E8E8"/>
      </a:lt2>
      <a:accent1>
        <a:srgbClr val="DA4141"/>
      </a:accent1>
      <a:accent2>
        <a:srgbClr val="97242B"/>
      </a:accent2>
      <a:accent3>
        <a:srgbClr val="801827"/>
      </a:accent3>
      <a:accent4>
        <a:srgbClr val="690D22"/>
      </a:accent4>
      <a:accent5>
        <a:srgbClr val="9A8B76"/>
      </a:accent5>
      <a:accent6>
        <a:srgbClr val="FEF7E8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266</Words>
  <Application>Microsoft Office PowerPoint</Application>
  <PresentationFormat>Personalizzato</PresentationFormat>
  <Paragraphs>39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Aspekta Medium</vt:lpstr>
      <vt:lpstr>Arial</vt:lpstr>
      <vt:lpstr>Aspekta</vt:lpstr>
      <vt:lpstr>Calibri</vt:lpstr>
      <vt:lpstr>Aspekta 450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DE VOTAÇÃO - Standard</dc:title>
  <cp:lastModifiedBy>Anna Nino</cp:lastModifiedBy>
  <cp:revision>8</cp:revision>
  <dcterms:created xsi:type="dcterms:W3CDTF">2006-08-16T00:00:00Z</dcterms:created>
  <dcterms:modified xsi:type="dcterms:W3CDTF">2026-06-18T15:29:53Z</dcterms:modified>
  <dc:identifier>DAGg-Nq-hyE</dc:identifier>
</cp:coreProperties>
</file>