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1" panose="020B0604020202020204" charset="0"/>
      <p:regular r:id="rId13"/>
    </p:embeddedFont>
    <p:embeddedFont>
      <p:font typeface="Aspekta 1 Medium" panose="020B0604020202020204" charset="0"/>
      <p:regular r:id="rId14"/>
    </p:embeddedFont>
    <p:embeddedFont>
      <p:font typeface="Aspekta 450" pitchFamily="2" charset="0"/>
      <p:regular r:id="rId15"/>
    </p:embeddedFont>
    <p:embeddedFont>
      <p:font typeface="Aspekta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16"/>
    <a:srgbClr val="E9DFCA"/>
    <a:srgbClr val="97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1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744D3004-DA4C-98D3-3A0C-D5088F1C3A54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18F8249-2E9B-5C85-1DDA-07EC754A714A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AEF6DE6-DEAE-BC60-E499-B2AB888EFAC2}"/>
              </a:ext>
            </a:extLst>
          </p:cNvPr>
          <p:cNvSpPr txBox="1"/>
          <p:nvPr/>
        </p:nvSpPr>
        <p:spPr>
          <a:xfrm>
            <a:off x="693167" y="2105855"/>
            <a:ext cx="14013433" cy="1755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it-IT" sz="10706" b="1" noProof="0" dirty="0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GUÍA DE VOTACIÓN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DB69681-D584-873D-8BF6-36E22F6C8CC3}"/>
              </a:ext>
            </a:extLst>
          </p:cNvPr>
          <p:cNvSpPr txBox="1"/>
          <p:nvPr/>
        </p:nvSpPr>
        <p:spPr>
          <a:xfrm>
            <a:off x="693167" y="4005603"/>
            <a:ext cx="11651233" cy="233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 err="1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Cómo</a:t>
            </a:r>
            <a:r>
              <a:rPr lang="it-IT" sz="6815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 votar con </a:t>
            </a:r>
            <a:r>
              <a:rPr lang="it-IT" sz="6815" noProof="0" dirty="0" err="1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Eligo</a:t>
            </a:r>
            <a:endParaRPr lang="it-IT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endParaRPr lang="it-IT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B0FD1DE-E662-59B7-9797-DA9C78F02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395305" cy="10294620"/>
          </a:xfrm>
          <a:prstGeom prst="rect">
            <a:avLst/>
          </a:prstGeom>
        </p:spPr>
      </p:pic>
      <p:sp>
        <p:nvSpPr>
          <p:cNvPr id="4" name="Viale Monte Nero 17, Milano +02 80511 31 contact@eligovote.com…">
            <a:extLst>
              <a:ext uri="{FF2B5EF4-FFF2-40B4-BE49-F238E27FC236}">
                <a16:creationId xmlns:a16="http://schemas.microsoft.com/office/drawing/2014/main" id="{59B37F55-7744-BCEB-2D32-8D528DD4C4DC}"/>
              </a:ext>
            </a:extLst>
          </p:cNvPr>
          <p:cNvSpPr txBox="1">
            <a:spLocks/>
          </p:cNvSpPr>
          <p:nvPr/>
        </p:nvSpPr>
        <p:spPr>
          <a:xfrm>
            <a:off x="381000" y="89414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it-I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S.r.l.</a:t>
            </a: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it-I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654AA5-442D-02B3-D7C7-E65ED344E511}"/>
              </a:ext>
            </a:extLst>
          </p:cNvPr>
          <p:cNvSpPr txBox="1"/>
          <p:nvPr/>
        </p:nvSpPr>
        <p:spPr>
          <a:xfrm>
            <a:off x="2324100" y="1181100"/>
            <a:ext cx="13639800" cy="441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plataforma de votación online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es ofrecida por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E0DFCA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Miles de organizaciones confían en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para la gestión digital de votaciones y reuniones, ya sean remotas, presenciales o híbridas.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52981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4"/>
              </a:lnSpc>
            </a:pPr>
            <a:r>
              <a:rPr lang="es-ES" sz="4196" b="1" noProof="0" dirty="0" err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</a:t>
            </a:r>
            <a:r>
              <a:rPr lang="es-ES" sz="4196" b="1" noProof="0" dirty="0">
                <a:solidFill>
                  <a:srgbClr val="540716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es la 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plataforma de votación electrónica segura </a:t>
            </a:r>
            <a:r>
              <a:rPr lang="es-ES" sz="4196" b="1" noProof="0" dirty="0">
                <a:solidFill>
                  <a:srgbClr val="540716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 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intuitiva.</a:t>
            </a:r>
          </a:p>
          <a:p>
            <a:pPr marL="0" lvl="0" indent="0" algn="ctr">
              <a:lnSpc>
                <a:spcPts val="5874"/>
              </a:lnSpc>
            </a:pPr>
            <a:endParaRPr lang="es-ES" sz="4196" b="1" noProof="0" dirty="0">
              <a:solidFill>
                <a:srgbClr val="D90000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marL="0" lvl="0" indent="0" algn="ctr">
              <a:lnSpc>
                <a:spcPts val="5874"/>
              </a:lnSpc>
              <a:spcBef>
                <a:spcPct val="0"/>
              </a:spcBef>
            </a:pPr>
            <a:r>
              <a:rPr lang="es-E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La solución flexible y confiable que simplifica las operaciones de votación, promoviendo la participación democrática.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3AE0B7-9972-BC62-837A-31ED0FE1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954000" y="1333500"/>
            <a:ext cx="4094771" cy="721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Recibirás tus </a:t>
            </a:r>
            <a:r>
              <a:rPr lang="es-E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credenciales </a:t>
            </a: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y el </a:t>
            </a:r>
            <a:r>
              <a:rPr lang="es-E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enlace </a:t>
            </a: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para acceder a la plataforma por correo electrónico.</a:t>
            </a:r>
          </a:p>
          <a:p>
            <a:pPr lvl="0" algn="ctr">
              <a:lnSpc>
                <a:spcPts val="5319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lvl="0" algn="ctr">
              <a:lnSpc>
                <a:spcPts val="5319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lvl="0" algn="ctr">
              <a:lnSpc>
                <a:spcPts val="5319"/>
              </a:lnSpc>
            </a:pPr>
            <a:r>
              <a:rPr lang="es-ES" sz="37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Una vez abierta la votación, haga clic en “</a:t>
            </a:r>
            <a:r>
              <a:rPr lang="es-ES" sz="37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Iniciar sesión</a:t>
            </a:r>
            <a:endParaRPr lang="es-ES" sz="3799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05097B9-F640-7B72-C94B-55C687EB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2461" cy="10287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56407" y="7505700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endParaRPr lang="es-ES" sz="4000" noProof="0" dirty="0"/>
          </a:p>
          <a:p>
            <a:pPr marL="0" lvl="0" indent="0" algn="ctr">
              <a:lnSpc>
                <a:spcPts val="3240"/>
              </a:lnSpc>
            </a:pPr>
            <a:r>
              <a:rPr lang="es-ES" sz="40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Estarás en la página de inicio de sesión del sistema de votación.</a:t>
            </a:r>
          </a:p>
          <a:p>
            <a:pPr marL="0" lvl="0" indent="0" algn="ctr">
              <a:lnSpc>
                <a:spcPts val="3240"/>
              </a:lnSpc>
            </a:pPr>
            <a:endParaRPr lang="es-ES" sz="4000" noProof="0" dirty="0">
              <a:solidFill>
                <a:srgbClr val="801827"/>
              </a:solidFill>
              <a:latin typeface="Aspekta" panose="020B0604020202020204" charset="0"/>
              <a:ea typeface="Aspekta"/>
              <a:cs typeface="Aspekta" panose="020B0604020202020204" charset="0"/>
              <a:sym typeface="Aspekta"/>
            </a:endParaRPr>
          </a:p>
          <a:p>
            <a:pPr lvl="0" algn="ctr">
              <a:lnSpc>
                <a:spcPts val="3240"/>
              </a:lnSpc>
            </a:pPr>
            <a:r>
              <a:rPr lang="es-ES" sz="40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Introduce tu usuario y contraseña en el </a:t>
            </a:r>
            <a:r>
              <a:rPr lang="es-ES" sz="4000" noProof="0" dirty="0" err="1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form</a:t>
            </a:r>
            <a:r>
              <a:rPr lang="es-ES" sz="40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 y pulsa “</a:t>
            </a:r>
            <a:r>
              <a:rPr lang="es-ES" sz="4000" b="1" noProof="0" dirty="0">
                <a:solidFill>
                  <a:srgbClr val="801827"/>
                </a:solidFill>
                <a:latin typeface="Aspekta" panose="020B0604020202020204" charset="0"/>
                <a:ea typeface="Aspekta Medium"/>
                <a:cs typeface="Aspekta" panose="020B0604020202020204" charset="0"/>
                <a:sym typeface="Aspekta Medium"/>
              </a:rPr>
              <a:t>INICIAR SESIÓN</a:t>
            </a:r>
            <a:r>
              <a:rPr lang="es-ES" sz="40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”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564A8A-BC44-8AA9-4764-D25B8591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/>
          <a:stretch>
            <a:fillRect/>
          </a:stretch>
        </p:blipFill>
        <p:spPr>
          <a:xfrm>
            <a:off x="0" y="0"/>
            <a:ext cx="18288000" cy="66092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501765"/>
            <a:ext cx="18288000" cy="17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7"/>
              </a:lnSpc>
            </a:pPr>
            <a:endParaRPr lang="es-ES" noProof="0" dirty="0"/>
          </a:p>
          <a:p>
            <a:pPr marL="0" lvl="0" indent="0" algn="ctr">
              <a:lnSpc>
                <a:spcPts val="3467"/>
              </a:lnSpc>
            </a:pP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Te encontrarás dentro de la urna digital donde podrás visualizar las papeletas.</a:t>
            </a:r>
          </a:p>
          <a:p>
            <a:pPr marL="0" lvl="0" indent="0" algn="ctr">
              <a:lnSpc>
                <a:spcPts val="3239"/>
              </a:lnSpc>
            </a:pPr>
            <a:endParaRPr lang="es-ES" sz="3853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3467"/>
              </a:lnSpc>
            </a:pP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Haga clic en el botón “</a:t>
            </a:r>
            <a:r>
              <a:rPr lang="es-ES" sz="3853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VOTAR</a:t>
            </a: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para la primera votación.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E2A1D72-4A66-9AA8-3E8F-8F15C226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60" y="-95812"/>
            <a:ext cx="18338341" cy="71443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157874" y="795343"/>
            <a:ext cx="669989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Lista de candidatos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4922" y="476256"/>
            <a:ext cx="679889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Información sobre la papeleta electoral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0D168E8-EA73-F4E3-CE47-C7F3F4BE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60" y="3121575"/>
            <a:ext cx="18417159" cy="7165425"/>
          </a:xfrm>
          <a:prstGeom prst="rect">
            <a:avLst/>
          </a:prstGeom>
        </p:spPr>
      </p:pic>
      <p:sp>
        <p:nvSpPr>
          <p:cNvPr id="16" name="Freeform 7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7" name="Freeform 6"/>
          <p:cNvSpPr/>
          <p:nvPr/>
        </p:nvSpPr>
        <p:spPr>
          <a:xfrm rot="5951129">
            <a:off x="1086085" y="2163169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83643" y="7734300"/>
            <a:ext cx="16720714" cy="2757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Seleccione la casilla del candidato deseado o seleccionar “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V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 Medium"/>
                <a:cs typeface="Aspekta" panose="020B0604020202020204" charset="0"/>
                <a:sym typeface="Aspekta Medium"/>
              </a:rPr>
              <a:t>oto en blanco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” si no deseas expresar ninguna preferencia.</a:t>
            </a:r>
            <a:b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</a:b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801827"/>
              </a:solidFill>
              <a:effectLst/>
              <a:uLnTx/>
              <a:uFillTx/>
              <a:latin typeface="Aspekta" panose="020B0604020202020204" charset="0"/>
              <a:ea typeface="Aspekta"/>
              <a:cs typeface="Aspekta" panose="020B0604020202020204" charset="0"/>
              <a:sym typeface="Aspekta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  Para continuar, haga clic en “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 Medium"/>
                <a:cs typeface="Aspekta" panose="020B0604020202020204" charset="0"/>
                <a:sym typeface="Aspekta Medium"/>
              </a:rPr>
              <a:t>VOTAR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” </a:t>
            </a:r>
          </a:p>
          <a:p>
            <a:pPr marL="0" lvl="0" indent="0" algn="ctr">
              <a:lnSpc>
                <a:spcPts val="5040"/>
              </a:lnSpc>
            </a:pPr>
            <a:endParaRPr lang="es-ES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7B89CC-B932-8FBD-EE8E-5FC4D7EE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60" y="-76762"/>
            <a:ext cx="18456153" cy="72014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0378" y="7838090"/>
            <a:ext cx="16747243" cy="20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endParaRPr lang="es-ES" noProof="0" dirty="0"/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Te encontrarás en la pantalla de resumen.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Comprueba tus opciones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Pulse “</a:t>
            </a:r>
            <a:r>
              <a:rPr lang="es-ES" sz="3600" b="1" noProof="0" dirty="0">
                <a:solidFill>
                  <a:srgbClr val="801827"/>
                </a:solidFill>
                <a:latin typeface="Aspekta" panose="020B0604020202020204" charset="0"/>
                <a:ea typeface="Aspekta Medium"/>
                <a:cs typeface="Aspekta" panose="020B0604020202020204" charset="0"/>
                <a:sym typeface="Aspekta Medium"/>
              </a:rPr>
              <a:t>CONFIRMAR VOTO</a:t>
            </a:r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” para que la votación sea definitiva.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6857D6-B027-4D0E-8EB9-29E1E6EF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59" y="-133912"/>
            <a:ext cx="18511252" cy="79444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95275" y="7677712"/>
            <a:ext cx="1769745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endParaRPr lang="es-ES" sz="3600" noProof="0" dirty="0">
              <a:latin typeface="Aspekta" panose="020B0604020202020204" charset="0"/>
              <a:cs typeface="Aspekta" panose="020B0604020202020204" charset="0"/>
            </a:endParaRP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El voto se introducirá en la urna digital y será inmodificable.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​ Haga clic en “SIGUIENTE VOTACIÓN” para continuar con las operaciones de votación.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 panose="020B0604020202020204" charset="0"/>
                <a:ea typeface="Aspekta"/>
                <a:cs typeface="Aspekta" panose="020B0604020202020204" charset="0"/>
                <a:sym typeface="Aspekta"/>
              </a:rPr>
              <a:t>“Cerrar” para finalizar el proceso de votación si no hay más papeletas para votar.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A4AE59-64B4-D099-44C7-71C77CB1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60" y="-114300"/>
            <a:ext cx="18447179" cy="77920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273</Words>
  <Application>Microsoft Office PowerPoint</Application>
  <PresentationFormat>Personalizzato</PresentationFormat>
  <Paragraphs>33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Aspekta 1</vt:lpstr>
      <vt:lpstr>Aspekta</vt:lpstr>
      <vt:lpstr>Aspekta Medium</vt:lpstr>
      <vt:lpstr>Arial</vt:lpstr>
      <vt:lpstr>Aspekta 1 Medium</vt:lpstr>
      <vt:lpstr>Aspekta 450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VOTACIÓN - Standard</dc:title>
  <cp:lastModifiedBy>Anna Nino</cp:lastModifiedBy>
  <cp:revision>5</cp:revision>
  <dcterms:created xsi:type="dcterms:W3CDTF">2006-08-16T00:00:00Z</dcterms:created>
  <dcterms:modified xsi:type="dcterms:W3CDTF">2026-06-18T15:03:21Z</dcterms:modified>
  <dc:identifier>DAGg_0E7NNY</dc:identifier>
</cp:coreProperties>
</file>