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8288000" cy="10287000"/>
  <p:notesSz cx="6858000" cy="9144000"/>
  <p:embeddedFontLst>
    <p:embeddedFont>
      <p:font typeface="Aspekta" panose="020B0604020202020204" charset="0"/>
      <p:regular r:id="rId12"/>
    </p:embeddedFont>
    <p:embeddedFont>
      <p:font typeface="Aspekta 1" panose="020B0604020202020204" charset="0"/>
      <p:regular r:id="rId13"/>
    </p:embeddedFont>
    <p:embeddedFont>
      <p:font typeface="Aspekta 1 Medium" panose="020B0604020202020204" charset="0"/>
      <p:regular r:id="rId14"/>
    </p:embeddedFont>
    <p:embeddedFont>
      <p:font typeface="Aspekta 450" pitchFamily="2" charset="0"/>
      <p:regular r:id="rId15"/>
    </p:embeddedFont>
    <p:embeddedFont>
      <p:font typeface="Aspekta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716"/>
    <a:srgbClr val="97242B"/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62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EC934C7-E608-4672-83C9-CE5C3C8C2ABA}"/>
              </a:ext>
            </a:extLst>
          </p:cNvPr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16EDCB23-4E35-4849-8480-9AB2C34BBAF2}"/>
              </a:ext>
            </a:extLst>
          </p:cNvPr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61519767-21B5-800E-06CD-87C1EAAF4D6B}"/>
              </a:ext>
            </a:extLst>
          </p:cNvPr>
          <p:cNvSpPr txBox="1"/>
          <p:nvPr/>
        </p:nvSpPr>
        <p:spPr>
          <a:xfrm>
            <a:off x="693167" y="2105855"/>
            <a:ext cx="14013433" cy="1755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es-ES" sz="10706" b="1" noProof="0" dirty="0">
                <a:solidFill>
                  <a:srgbClr val="FEF7E8"/>
                </a:solidFill>
                <a:latin typeface="Aspekta 1 Medium"/>
                <a:ea typeface="Aspekta 1 Medium"/>
                <a:cs typeface="Aspekta 1 Medium"/>
                <a:sym typeface="Aspekta 1 Medium"/>
              </a:rPr>
              <a:t>GUÍA DE VOTACIÓN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53E99F2-F3A9-1F9C-59E1-A2A7A584BC39}"/>
              </a:ext>
            </a:extLst>
          </p:cNvPr>
          <p:cNvSpPr txBox="1"/>
          <p:nvPr/>
        </p:nvSpPr>
        <p:spPr>
          <a:xfrm>
            <a:off x="693167" y="4005603"/>
            <a:ext cx="11651233" cy="2331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es-ES" sz="6815" noProof="0" dirty="0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Cómo votar con </a:t>
            </a:r>
            <a:r>
              <a:rPr lang="es-ES" sz="6815" noProof="0" dirty="0" err="1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Eligo</a:t>
            </a:r>
            <a:endParaRPr lang="es-ES" sz="6815" noProof="0" dirty="0">
              <a:solidFill>
                <a:srgbClr val="FEF7E8"/>
              </a:solidFill>
              <a:latin typeface="Aspekta 1"/>
              <a:ea typeface="Aspekta 1"/>
              <a:cs typeface="Aspekta 1"/>
              <a:sym typeface="Aspekta 1"/>
            </a:endParaRPr>
          </a:p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endParaRPr lang="es-ES" sz="6815" noProof="0" dirty="0">
              <a:solidFill>
                <a:srgbClr val="FEF7E8"/>
              </a:solidFill>
              <a:latin typeface="Aspekta 1"/>
              <a:ea typeface="Aspekta 1"/>
              <a:cs typeface="Aspekta 1"/>
              <a:sym typeface="Aspekta 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70057AE-2EC4-2A6A-4A26-F3C0D8006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440400" cy="10319857"/>
          </a:xfrm>
          <a:prstGeom prst="rect">
            <a:avLst/>
          </a:prstGeom>
        </p:spPr>
      </p:pic>
      <p:sp>
        <p:nvSpPr>
          <p:cNvPr id="6" name="Viale Monte Nero 17, Milano +02 80511 31 contact@eligovote.com…">
            <a:extLst>
              <a:ext uri="{FF2B5EF4-FFF2-40B4-BE49-F238E27FC236}">
                <a16:creationId xmlns:a16="http://schemas.microsoft.com/office/drawing/2014/main" id="{F0836E85-451B-BC25-7A05-9B8349F27ECB}"/>
              </a:ext>
            </a:extLst>
          </p:cNvPr>
          <p:cNvSpPr txBox="1">
            <a:spLocks/>
          </p:cNvSpPr>
          <p:nvPr/>
        </p:nvSpPr>
        <p:spPr>
          <a:xfrm>
            <a:off x="381000" y="89414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es-ES" sz="2200" noProof="0" dirty="0">
                <a:solidFill>
                  <a:srgbClr val="FFFFFF"/>
                </a:solidFill>
                <a:latin typeface="Aspekta 450" pitchFamily="2" charset="0"/>
              </a:rPr>
            </a:br>
            <a:r>
              <a:rPr lang="es-ES" sz="1800" noProof="0" dirty="0">
                <a:solidFill>
                  <a:srgbClr val="FFFFFF"/>
                </a:solidFill>
                <a:latin typeface="Aspekta 450" pitchFamily="2" charset="0"/>
              </a:rPr>
              <a:t>Copyright © 2026 ELIGO | ID </a:t>
            </a:r>
            <a:r>
              <a:rPr lang="es-ES" sz="1800" noProof="0" dirty="0" err="1">
                <a:solidFill>
                  <a:srgbClr val="FFFFFF"/>
                </a:solidFill>
                <a:latin typeface="Aspekta 450" pitchFamily="2" charset="0"/>
              </a:rPr>
              <a:t>Technology</a:t>
            </a:r>
            <a:r>
              <a:rPr lang="es-ES" sz="1800" noProof="0" dirty="0">
                <a:solidFill>
                  <a:srgbClr val="FFFFFF"/>
                </a:solidFill>
                <a:latin typeface="Aspekta 450" pitchFamily="2" charset="0"/>
              </a:rPr>
              <a:t> </a:t>
            </a:r>
            <a:r>
              <a:rPr lang="es-ES" sz="1800" noProof="0" dirty="0" err="1">
                <a:solidFill>
                  <a:srgbClr val="FFFFFF"/>
                </a:solidFill>
                <a:latin typeface="Aspekta 450" pitchFamily="2" charset="0"/>
              </a:rPr>
              <a:t>S.r.l</a:t>
            </a:r>
            <a:r>
              <a:rPr lang="es-ES" sz="1800" noProof="0" dirty="0">
                <a:solidFill>
                  <a:srgbClr val="FFFFFF"/>
                </a:solidFill>
                <a:latin typeface="Aspekta 450" pitchFamily="2" charset="0"/>
              </a:rPr>
              <a:t>.</a:t>
            </a:r>
            <a:br>
              <a:rPr lang="es-ES" sz="2200" noProof="0" dirty="0">
                <a:solidFill>
                  <a:srgbClr val="FFFFFF"/>
                </a:solidFill>
                <a:latin typeface="Aspekta 450" pitchFamily="2" charset="0"/>
              </a:rPr>
            </a:br>
            <a:endParaRPr lang="es-ES" sz="2200" noProof="0" dirty="0">
              <a:solidFill>
                <a:srgbClr val="FFFFFF"/>
              </a:solidFill>
              <a:latin typeface="Aspekta 450" pitchFamily="2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654AA5-442D-02B3-D7C7-E65ED344E511}"/>
              </a:ext>
            </a:extLst>
          </p:cNvPr>
          <p:cNvSpPr txBox="1"/>
          <p:nvPr/>
        </p:nvSpPr>
        <p:spPr>
          <a:xfrm>
            <a:off x="2324100" y="1181100"/>
            <a:ext cx="13639800" cy="441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La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plataforma de votación online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es ofrecida por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Voting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E0DFCA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Miles de organizaciones confían en </a:t>
            </a: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para la gestión digital de votaciones y reuniones, ya sean remotas, presenciales o híbridas.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6529815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4"/>
              </a:lnSpc>
            </a:pPr>
            <a:r>
              <a:rPr lang="es-ES" sz="4196" b="1" noProof="0" dirty="0" err="1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Eligo</a:t>
            </a:r>
            <a:r>
              <a:rPr lang="es-ES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 </a:t>
            </a:r>
            <a:r>
              <a:rPr lang="es-ES" sz="4196" b="1" noProof="0" dirty="0">
                <a:solidFill>
                  <a:srgbClr val="540716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es la </a:t>
            </a:r>
            <a:r>
              <a:rPr lang="es-ES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plataforma de votación electrónica segura </a:t>
            </a:r>
            <a:r>
              <a:rPr lang="es-ES" sz="4196" b="1" noProof="0" dirty="0">
                <a:solidFill>
                  <a:srgbClr val="540716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 </a:t>
            </a:r>
            <a:r>
              <a:rPr lang="es-ES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intuitiva.</a:t>
            </a:r>
          </a:p>
          <a:p>
            <a:pPr marL="0" lvl="0" indent="0" algn="ctr">
              <a:lnSpc>
                <a:spcPts val="5874"/>
              </a:lnSpc>
            </a:pPr>
            <a:endParaRPr lang="es-ES" sz="4196" b="1" noProof="0" dirty="0">
              <a:solidFill>
                <a:srgbClr val="D90000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marL="0" lvl="0" indent="0" algn="ctr">
              <a:lnSpc>
                <a:spcPts val="5874"/>
              </a:lnSpc>
              <a:spcBef>
                <a:spcPct val="0"/>
              </a:spcBef>
            </a:pPr>
            <a:r>
              <a:rPr lang="es-ES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 La solución flexible y confiable que simplifica las operaciones de votación, promoviendo la participación democrática.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315688-580A-360F-6759-C8EAC08B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4" y="1481000"/>
            <a:ext cx="8457591" cy="32128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3411200" y="1570990"/>
            <a:ext cx="4094771" cy="5928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Recibirás el </a:t>
            </a:r>
            <a:r>
              <a:rPr lang="es-ES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enlace </a:t>
            </a: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para acceder a la plataforma por correo electrónico.</a:t>
            </a:r>
          </a:p>
          <a:p>
            <a:pPr marL="0" lvl="0" indent="0" algn="ctr">
              <a:lnSpc>
                <a:spcPts val="5319"/>
              </a:lnSpc>
            </a:pPr>
            <a:endParaRPr lang="es-ES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marL="0" lvl="0" indent="0" algn="ctr">
              <a:lnSpc>
                <a:spcPts val="5319"/>
              </a:lnSpc>
            </a:pPr>
            <a:endParaRPr lang="es-ES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marL="0" lvl="0" indent="0" algn="ctr">
              <a:lnSpc>
                <a:spcPts val="5319"/>
              </a:lnSpc>
            </a:pPr>
            <a:r>
              <a:rPr lang="es-ES" sz="37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Una vez abierta la votación, haga clic en “</a:t>
            </a:r>
            <a:r>
              <a:rPr lang="es-ES" sz="3799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Iniciar sesión</a:t>
            </a:r>
            <a:r>
              <a:rPr lang="es-ES" sz="3799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4867933-4134-213E-BA06-36C1E73A9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16" y="-1"/>
            <a:ext cx="12698016" cy="102870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28203" y="7578089"/>
            <a:ext cx="18344407" cy="168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endParaRPr lang="es-ES" noProof="0" dirty="0"/>
          </a:p>
          <a:p>
            <a:pPr marL="0" lvl="0" indent="0" algn="ctr">
              <a:lnSpc>
                <a:spcPts val="32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Estarás en la página de inicio de sesión del sistema de votación.</a:t>
            </a:r>
          </a:p>
          <a:p>
            <a:pPr marL="0" lvl="0" indent="0" algn="ctr">
              <a:lnSpc>
                <a:spcPts val="3240"/>
              </a:lnSpc>
            </a:pPr>
            <a:endParaRPr lang="es-ES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marL="0" lvl="0" indent="0" algn="ctr">
              <a:lnSpc>
                <a:spcPts val="32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Hacer clic en “</a:t>
            </a:r>
            <a:r>
              <a:rPr lang="es-ES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ENTRAR</a:t>
            </a: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53B4098-DDC1-C390-2550-CF61D5EDE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"/>
          <a:stretch>
            <a:fillRect/>
          </a:stretch>
        </p:blipFill>
        <p:spPr>
          <a:xfrm>
            <a:off x="402" y="0"/>
            <a:ext cx="18287598" cy="6667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7501765"/>
            <a:ext cx="18288000" cy="1756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67"/>
              </a:lnSpc>
            </a:pPr>
            <a:endParaRPr lang="es-ES" noProof="0" dirty="0"/>
          </a:p>
          <a:p>
            <a:pPr marL="0" lvl="0" indent="0" algn="ctr">
              <a:lnSpc>
                <a:spcPts val="3467"/>
              </a:lnSpc>
            </a:pPr>
            <a:r>
              <a:rPr lang="es-ES" sz="3853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Te encontrarás dentro de la urna digital donde podrás visualizar las papeletas.</a:t>
            </a:r>
          </a:p>
          <a:p>
            <a:pPr marL="0" lvl="0" indent="0" algn="ctr">
              <a:lnSpc>
                <a:spcPts val="3239"/>
              </a:lnSpc>
            </a:pPr>
            <a:endParaRPr lang="es-ES" sz="3853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marL="0" lvl="0" indent="0" algn="ctr">
              <a:lnSpc>
                <a:spcPts val="3467"/>
              </a:lnSpc>
            </a:pPr>
            <a:r>
              <a:rPr lang="es-ES" sz="3853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Haga clic en el botón “</a:t>
            </a:r>
            <a:r>
              <a:rPr lang="es-ES" sz="3853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VOTAR</a:t>
            </a:r>
            <a:r>
              <a:rPr lang="es-ES" sz="3853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para la primera votación.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E2A1D72-4A66-9AA8-3E8F-8F15C2267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812"/>
            <a:ext cx="18288000" cy="71247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157874" y="795343"/>
            <a:ext cx="669989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Lista de candidatos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34922" y="476256"/>
            <a:ext cx="6798896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Información sobre la papeleta electoral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0D168E8-EA73-F4E3-CE47-C7F3F4BEB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826"/>
            <a:ext cx="18287999" cy="7115174"/>
          </a:xfrm>
          <a:prstGeom prst="rect">
            <a:avLst/>
          </a:prstGeom>
        </p:spPr>
      </p:pic>
      <p:sp>
        <p:nvSpPr>
          <p:cNvPr id="16" name="Freeform 7"/>
          <p:cNvSpPr/>
          <p:nvPr/>
        </p:nvSpPr>
        <p:spPr>
          <a:xfrm rot="6516736" flipV="1">
            <a:off x="13243732" y="2831147"/>
            <a:ext cx="2528177" cy="1254608"/>
          </a:xfrm>
          <a:custGeom>
            <a:avLst/>
            <a:gdLst/>
            <a:ahLst/>
            <a:cxnLst/>
            <a:rect l="l" t="t" r="r" b="b"/>
            <a:pathLst>
              <a:path w="2528177" h="1254608">
                <a:moveTo>
                  <a:pt x="0" y="1254608"/>
                </a:moveTo>
                <a:lnTo>
                  <a:pt x="2528176" y="1254608"/>
                </a:lnTo>
                <a:lnTo>
                  <a:pt x="2528176" y="0"/>
                </a:lnTo>
                <a:lnTo>
                  <a:pt x="0" y="0"/>
                </a:lnTo>
                <a:lnTo>
                  <a:pt x="0" y="1254608"/>
                </a:lnTo>
                <a:close/>
              </a:path>
            </a:pathLst>
          </a:custGeom>
          <a:blipFill>
            <a:blip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  <p:sp>
        <p:nvSpPr>
          <p:cNvPr id="17" name="Freeform 6"/>
          <p:cNvSpPr/>
          <p:nvPr/>
        </p:nvSpPr>
        <p:spPr>
          <a:xfrm rot="5951129">
            <a:off x="1086085" y="2163169"/>
            <a:ext cx="2561250" cy="1271020"/>
          </a:xfrm>
          <a:custGeom>
            <a:avLst/>
            <a:gdLst/>
            <a:ahLst/>
            <a:cxnLst/>
            <a:rect l="l" t="t" r="r" b="b"/>
            <a:pathLst>
              <a:path w="2561250" h="1271020">
                <a:moveTo>
                  <a:pt x="0" y="0"/>
                </a:moveTo>
                <a:lnTo>
                  <a:pt x="2561250" y="0"/>
                </a:lnTo>
                <a:lnTo>
                  <a:pt x="2561250" y="1271021"/>
                </a:lnTo>
                <a:lnTo>
                  <a:pt x="0" y="1271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09600" y="7887296"/>
            <a:ext cx="15915429" cy="249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Seleccione la casilla del candidato deseado o seleccionar “V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 Medium"/>
                <a:ea typeface="Aspekta Medium"/>
                <a:cs typeface="Aspekta Medium"/>
                <a:sym typeface="Aspekta Medium"/>
              </a:rPr>
              <a:t>oto en blanco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” si no deseas expresar ninguna preferencia.</a:t>
            </a:r>
          </a:p>
          <a:p>
            <a:pPr marL="0" marR="0" lvl="0" indent="0" algn="ctr" defTabSz="914400" rtl="0" eaLnBrk="1" fontAlgn="auto" latinLnBrk="0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801827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20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 Para continuar, haga clic en “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 Medium"/>
                <a:ea typeface="Aspekta Medium"/>
                <a:cs typeface="Aspekta Medium"/>
                <a:sym typeface="Aspekta Medium"/>
              </a:rPr>
              <a:t>VOTAR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801827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” </a:t>
            </a:r>
          </a:p>
          <a:p>
            <a:pPr marL="0" lvl="0" indent="0" algn="ctr">
              <a:lnSpc>
                <a:spcPts val="5040"/>
              </a:lnSpc>
            </a:pPr>
            <a:endParaRPr lang="es-ES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37B89CC-B932-8FBD-EE8E-5FC4D7EE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62"/>
            <a:ext cx="18326993" cy="71510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70378" y="7658100"/>
            <a:ext cx="16747243" cy="249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0"/>
              </a:lnSpc>
            </a:pPr>
            <a:endParaRPr lang="es-ES" noProof="0" dirty="0"/>
          </a:p>
          <a:p>
            <a:pPr marL="0" lvl="0" indent="0" algn="ctr">
              <a:lnSpc>
                <a:spcPts val="32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Te encontrarás en la pantalla de resumen.</a:t>
            </a:r>
          </a:p>
          <a:p>
            <a:pPr marL="0" lvl="0" indent="0" algn="ctr">
              <a:lnSpc>
                <a:spcPts val="3240"/>
              </a:lnSpc>
            </a:pPr>
            <a:endParaRPr lang="es-ES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marL="0" lvl="0" indent="0" algn="ctr">
              <a:lnSpc>
                <a:spcPts val="32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Comprueba tus opciones</a:t>
            </a:r>
          </a:p>
          <a:p>
            <a:pPr marL="0" lvl="0" indent="0" algn="ctr">
              <a:lnSpc>
                <a:spcPts val="3240"/>
              </a:lnSpc>
            </a:pPr>
            <a:endParaRPr lang="es-ES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marL="0" lvl="0" indent="0" algn="ctr">
              <a:lnSpc>
                <a:spcPts val="3240"/>
              </a:lnSpc>
            </a:pP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Pulse “</a:t>
            </a:r>
            <a:r>
              <a:rPr lang="es-ES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CONFIRMAR VOTO</a:t>
            </a:r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para que la votación sea definitiva.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6857D6-B027-4D0E-8EB9-29E1E6EF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3912"/>
            <a:ext cx="18382093" cy="78889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-19050" y="7734300"/>
            <a:ext cx="18288000" cy="2059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16"/>
              </a:lnSpc>
            </a:pPr>
            <a:endParaRPr lang="es-ES" noProof="0" dirty="0"/>
          </a:p>
          <a:p>
            <a:pPr marL="0" lvl="0" indent="0" algn="ctr"/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El voto se introducirá en la urna digital y será inmodificable.</a:t>
            </a:r>
          </a:p>
          <a:p>
            <a:pPr marL="0" lvl="0" indent="0" algn="ctr"/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​ Haga clic en “SIGUIENTE VOTACIÓN” para continuar con las operaciones de votación.</a:t>
            </a:r>
          </a:p>
          <a:p>
            <a:pPr marL="0" lvl="0" indent="0" algn="ctr"/>
            <a:r>
              <a:rPr lang="es-ES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“Cerrar” para finalizar el proceso de votación si no hay más papeletas para votar.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EA4AE59-64B4-D099-44C7-71C77CB1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8318019" cy="77374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ELIGO BRAND">
      <a:dk1>
        <a:srgbClr val="473E31"/>
      </a:dk1>
      <a:lt1>
        <a:sysClr val="window" lastClr="FFFFFF"/>
      </a:lt1>
      <a:dk2>
        <a:srgbClr val="83735D"/>
      </a:dk2>
      <a:lt2>
        <a:srgbClr val="E8E8E8"/>
      </a:lt2>
      <a:accent1>
        <a:srgbClr val="DA4141"/>
      </a:accent1>
      <a:accent2>
        <a:srgbClr val="97242B"/>
      </a:accent2>
      <a:accent3>
        <a:srgbClr val="801827"/>
      </a:accent3>
      <a:accent4>
        <a:srgbClr val="690D22"/>
      </a:accent4>
      <a:accent5>
        <a:srgbClr val="9A8B76"/>
      </a:accent5>
      <a:accent6>
        <a:srgbClr val="FEF7E8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262</Words>
  <Application>Microsoft Office PowerPoint</Application>
  <PresentationFormat>Personalizzato</PresentationFormat>
  <Paragraphs>36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Aspekta 1</vt:lpstr>
      <vt:lpstr>Aspekta</vt:lpstr>
      <vt:lpstr>Aspekta Medium</vt:lpstr>
      <vt:lpstr>Arial</vt:lpstr>
      <vt:lpstr>Aspekta 1 Medium</vt:lpstr>
      <vt:lpstr>Aspekta 450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VOTACIÓN - Standard</dc:title>
  <cp:lastModifiedBy>Anna Nino</cp:lastModifiedBy>
  <cp:revision>6</cp:revision>
  <dcterms:created xsi:type="dcterms:W3CDTF">2006-08-16T00:00:00Z</dcterms:created>
  <dcterms:modified xsi:type="dcterms:W3CDTF">2026-06-18T15:06:52Z</dcterms:modified>
  <dc:identifier>DAGg_0E7NNY</dc:identifier>
</cp:coreProperties>
</file>